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3"/>
  </p:notesMasterIdLst>
  <p:handoutMasterIdLst>
    <p:handoutMasterId r:id="rId104"/>
  </p:handoutMasterIdLst>
  <p:sldIdLst>
    <p:sldId id="256" r:id="rId5"/>
    <p:sldId id="257"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345" r:id="rId23"/>
    <p:sldId id="348" r:id="rId24"/>
    <p:sldId id="350" r:id="rId25"/>
    <p:sldId id="351" r:id="rId26"/>
    <p:sldId id="349" r:id="rId27"/>
    <p:sldId id="352" r:id="rId28"/>
    <p:sldId id="353" r:id="rId29"/>
    <p:sldId id="354" r:id="rId30"/>
    <p:sldId id="355" r:id="rId31"/>
    <p:sldId id="356" r:id="rId32"/>
    <p:sldId id="357" r:id="rId33"/>
    <p:sldId id="286" r:id="rId34"/>
    <p:sldId id="287" r:id="rId35"/>
    <p:sldId id="288" r:id="rId36"/>
    <p:sldId id="289" r:id="rId37"/>
    <p:sldId id="290" r:id="rId38"/>
    <p:sldId id="291" r:id="rId39"/>
    <p:sldId id="293" r:id="rId40"/>
    <p:sldId id="297" r:id="rId41"/>
    <p:sldId id="298" r:id="rId42"/>
    <p:sldId id="299" r:id="rId43"/>
    <p:sldId id="300" r:id="rId44"/>
    <p:sldId id="301" r:id="rId45"/>
    <p:sldId id="302" r:id="rId46"/>
    <p:sldId id="303" r:id="rId47"/>
    <p:sldId id="304" r:id="rId48"/>
    <p:sldId id="305" r:id="rId49"/>
    <p:sldId id="358" r:id="rId50"/>
    <p:sldId id="365" r:id="rId51"/>
    <p:sldId id="366" r:id="rId52"/>
    <p:sldId id="367" r:id="rId53"/>
    <p:sldId id="360"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46" r:id="rId80"/>
    <p:sldId id="332" r:id="rId81"/>
    <p:sldId id="333" r:id="rId82"/>
    <p:sldId id="334" r:id="rId83"/>
    <p:sldId id="335" r:id="rId84"/>
    <p:sldId id="336" r:id="rId85"/>
    <p:sldId id="337" r:id="rId86"/>
    <p:sldId id="338" r:id="rId87"/>
    <p:sldId id="339" r:id="rId88"/>
    <p:sldId id="340" r:id="rId89"/>
    <p:sldId id="364" r:id="rId90"/>
    <p:sldId id="341" r:id="rId91"/>
    <p:sldId id="347" r:id="rId92"/>
    <p:sldId id="258" r:id="rId93"/>
    <p:sldId id="342" r:id="rId94"/>
    <p:sldId id="343" r:id="rId95"/>
    <p:sldId id="344" r:id="rId96"/>
    <p:sldId id="259" r:id="rId97"/>
    <p:sldId id="361" r:id="rId98"/>
    <p:sldId id="362" r:id="rId99"/>
    <p:sldId id="368" r:id="rId100"/>
    <p:sldId id="261" r:id="rId101"/>
    <p:sldId id="262" r:id="rId10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169"/>
    <a:srgbClr val="123E64"/>
    <a:srgbClr val="FF8641"/>
    <a:srgbClr val="149089"/>
    <a:srgbClr val="111111"/>
    <a:srgbClr val="CA0078"/>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2" autoAdjust="0"/>
    <p:restoredTop sz="55845" autoAdjust="0"/>
  </p:normalViewPr>
  <p:slideViewPr>
    <p:cSldViewPr snapToObjects="1">
      <p:cViewPr varScale="1">
        <p:scale>
          <a:sx n="70" d="100"/>
          <a:sy n="70" d="100"/>
        </p:scale>
        <p:origin x="2192" y="48"/>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theme" Target="theme/theme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6/11/relationships/changesInfo" Target="changesInfos/changesInfo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Resseler" userId="56f412ef-710a-495e-8d71-4867df2708fc" providerId="ADAL" clId="{974C1119-67BD-4CDA-B4D2-9507D7657831}"/>
    <pc:docChg chg="custSel modSld">
      <pc:chgData name="Mike Resseler" userId="56f412ef-710a-495e-8d71-4867df2708fc" providerId="ADAL" clId="{974C1119-67BD-4CDA-B4D2-9507D7657831}" dt="2019-02-15T09:13:24.022" v="97" actId="368"/>
      <pc:docMkLst>
        <pc:docMk/>
      </pc:docMkLst>
      <pc:sldChg chg="modNotes">
        <pc:chgData name="Mike Resseler" userId="56f412ef-710a-495e-8d71-4867df2708fc" providerId="ADAL" clId="{974C1119-67BD-4CDA-B4D2-9507D7657831}" dt="2019-02-15T09:13:24.022" v="97" actId="368"/>
        <pc:sldMkLst>
          <pc:docMk/>
          <pc:sldMk cId="1851067731" sldId="258"/>
        </pc:sldMkLst>
      </pc:sldChg>
      <pc:sldChg chg="modNotes">
        <pc:chgData name="Mike Resseler" userId="56f412ef-710a-495e-8d71-4867df2708fc" providerId="ADAL" clId="{974C1119-67BD-4CDA-B4D2-9507D7657831}" dt="2019-02-15T09:13:23.433" v="1" actId="368"/>
        <pc:sldMkLst>
          <pc:docMk/>
          <pc:sldMk cId="2570693897" sldId="270"/>
        </pc:sldMkLst>
      </pc:sldChg>
      <pc:sldChg chg="modNotes">
        <pc:chgData name="Mike Resseler" userId="56f412ef-710a-495e-8d71-4867df2708fc" providerId="ADAL" clId="{974C1119-67BD-4CDA-B4D2-9507D7657831}" dt="2019-02-15T09:13:23.445" v="3" actId="368"/>
        <pc:sldMkLst>
          <pc:docMk/>
          <pc:sldMk cId="3723181733" sldId="271"/>
        </pc:sldMkLst>
      </pc:sldChg>
      <pc:sldChg chg="modNotes">
        <pc:chgData name="Mike Resseler" userId="56f412ef-710a-495e-8d71-4867df2708fc" providerId="ADAL" clId="{974C1119-67BD-4CDA-B4D2-9507D7657831}" dt="2019-02-15T09:13:23.458" v="5" actId="368"/>
        <pc:sldMkLst>
          <pc:docMk/>
          <pc:sldMk cId="2603889143" sldId="272"/>
        </pc:sldMkLst>
      </pc:sldChg>
      <pc:sldChg chg="modNotes">
        <pc:chgData name="Mike Resseler" userId="56f412ef-710a-495e-8d71-4867df2708fc" providerId="ADAL" clId="{974C1119-67BD-4CDA-B4D2-9507D7657831}" dt="2019-02-15T09:13:23.471" v="7" actId="368"/>
        <pc:sldMkLst>
          <pc:docMk/>
          <pc:sldMk cId="1848861631" sldId="273"/>
        </pc:sldMkLst>
      </pc:sldChg>
      <pc:sldChg chg="modNotes">
        <pc:chgData name="Mike Resseler" userId="56f412ef-710a-495e-8d71-4867df2708fc" providerId="ADAL" clId="{974C1119-67BD-4CDA-B4D2-9507D7657831}" dt="2019-02-15T09:13:23.484" v="9" actId="368"/>
        <pc:sldMkLst>
          <pc:docMk/>
          <pc:sldMk cId="2275655874" sldId="274"/>
        </pc:sldMkLst>
      </pc:sldChg>
      <pc:sldChg chg="modNotes">
        <pc:chgData name="Mike Resseler" userId="56f412ef-710a-495e-8d71-4867df2708fc" providerId="ADAL" clId="{974C1119-67BD-4CDA-B4D2-9507D7657831}" dt="2019-02-15T09:13:23.498" v="11" actId="368"/>
        <pc:sldMkLst>
          <pc:docMk/>
          <pc:sldMk cId="3038327280" sldId="275"/>
        </pc:sldMkLst>
      </pc:sldChg>
      <pc:sldChg chg="modNotes">
        <pc:chgData name="Mike Resseler" userId="56f412ef-710a-495e-8d71-4867df2708fc" providerId="ADAL" clId="{974C1119-67BD-4CDA-B4D2-9507D7657831}" dt="2019-02-15T09:13:23.512" v="13" actId="368"/>
        <pc:sldMkLst>
          <pc:docMk/>
          <pc:sldMk cId="3737963864" sldId="276"/>
        </pc:sldMkLst>
      </pc:sldChg>
      <pc:sldChg chg="modNotes">
        <pc:chgData name="Mike Resseler" userId="56f412ef-710a-495e-8d71-4867df2708fc" providerId="ADAL" clId="{974C1119-67BD-4CDA-B4D2-9507D7657831}" dt="2019-02-15T09:13:23.530" v="15" actId="368"/>
        <pc:sldMkLst>
          <pc:docMk/>
          <pc:sldMk cId="3042988975" sldId="280"/>
        </pc:sldMkLst>
      </pc:sldChg>
      <pc:sldChg chg="modNotes">
        <pc:chgData name="Mike Resseler" userId="56f412ef-710a-495e-8d71-4867df2708fc" providerId="ADAL" clId="{974C1119-67BD-4CDA-B4D2-9507D7657831}" dt="2019-02-15T09:13:23.545" v="17" actId="368"/>
        <pc:sldMkLst>
          <pc:docMk/>
          <pc:sldMk cId="2750704370" sldId="283"/>
        </pc:sldMkLst>
      </pc:sldChg>
      <pc:sldChg chg="modNotes">
        <pc:chgData name="Mike Resseler" userId="56f412ef-710a-495e-8d71-4867df2708fc" providerId="ADAL" clId="{974C1119-67BD-4CDA-B4D2-9507D7657831}" dt="2019-02-15T09:13:23.556" v="19" actId="368"/>
        <pc:sldMkLst>
          <pc:docMk/>
          <pc:sldMk cId="327950447" sldId="284"/>
        </pc:sldMkLst>
      </pc:sldChg>
      <pc:sldChg chg="modNotes">
        <pc:chgData name="Mike Resseler" userId="56f412ef-710a-495e-8d71-4867df2708fc" providerId="ADAL" clId="{974C1119-67BD-4CDA-B4D2-9507D7657831}" dt="2019-02-15T09:13:23.693" v="43" actId="368"/>
        <pc:sldMkLst>
          <pc:docMk/>
          <pc:sldMk cId="3738247774" sldId="286"/>
        </pc:sldMkLst>
      </pc:sldChg>
      <pc:sldChg chg="modNotes">
        <pc:chgData name="Mike Resseler" userId="56f412ef-710a-495e-8d71-4867df2708fc" providerId="ADAL" clId="{974C1119-67BD-4CDA-B4D2-9507D7657831}" dt="2019-02-15T09:13:23.704" v="45" actId="368"/>
        <pc:sldMkLst>
          <pc:docMk/>
          <pc:sldMk cId="4036260761" sldId="288"/>
        </pc:sldMkLst>
      </pc:sldChg>
      <pc:sldChg chg="modNotes">
        <pc:chgData name="Mike Resseler" userId="56f412ef-710a-495e-8d71-4867df2708fc" providerId="ADAL" clId="{974C1119-67BD-4CDA-B4D2-9507D7657831}" dt="2019-02-15T09:13:23.713" v="47" actId="368"/>
        <pc:sldMkLst>
          <pc:docMk/>
          <pc:sldMk cId="173758274" sldId="289"/>
        </pc:sldMkLst>
      </pc:sldChg>
      <pc:sldChg chg="modNotes">
        <pc:chgData name="Mike Resseler" userId="56f412ef-710a-495e-8d71-4867df2708fc" providerId="ADAL" clId="{974C1119-67BD-4CDA-B4D2-9507D7657831}" dt="2019-02-15T09:13:23.722" v="49" actId="368"/>
        <pc:sldMkLst>
          <pc:docMk/>
          <pc:sldMk cId="1108171559" sldId="290"/>
        </pc:sldMkLst>
      </pc:sldChg>
      <pc:sldChg chg="modNotes">
        <pc:chgData name="Mike Resseler" userId="56f412ef-710a-495e-8d71-4867df2708fc" providerId="ADAL" clId="{974C1119-67BD-4CDA-B4D2-9507D7657831}" dt="2019-02-15T09:13:23.731" v="51" actId="368"/>
        <pc:sldMkLst>
          <pc:docMk/>
          <pc:sldMk cId="4068941293" sldId="291"/>
        </pc:sldMkLst>
      </pc:sldChg>
      <pc:sldChg chg="modNotes">
        <pc:chgData name="Mike Resseler" userId="56f412ef-710a-495e-8d71-4867df2708fc" providerId="ADAL" clId="{974C1119-67BD-4CDA-B4D2-9507D7657831}" dt="2019-02-15T09:13:23.741" v="53" actId="368"/>
        <pc:sldMkLst>
          <pc:docMk/>
          <pc:sldMk cId="3332420069" sldId="297"/>
        </pc:sldMkLst>
      </pc:sldChg>
      <pc:sldChg chg="modNotes">
        <pc:chgData name="Mike Resseler" userId="56f412ef-710a-495e-8d71-4867df2708fc" providerId="ADAL" clId="{974C1119-67BD-4CDA-B4D2-9507D7657831}" dt="2019-02-15T09:13:23.753" v="55" actId="368"/>
        <pc:sldMkLst>
          <pc:docMk/>
          <pc:sldMk cId="188642276" sldId="300"/>
        </pc:sldMkLst>
      </pc:sldChg>
      <pc:sldChg chg="modNotes">
        <pc:chgData name="Mike Resseler" userId="56f412ef-710a-495e-8d71-4867df2708fc" providerId="ADAL" clId="{974C1119-67BD-4CDA-B4D2-9507D7657831}" dt="2019-02-15T09:13:23.762" v="57" actId="368"/>
        <pc:sldMkLst>
          <pc:docMk/>
          <pc:sldMk cId="3611943233" sldId="301"/>
        </pc:sldMkLst>
      </pc:sldChg>
      <pc:sldChg chg="modNotes">
        <pc:chgData name="Mike Resseler" userId="56f412ef-710a-495e-8d71-4867df2708fc" providerId="ADAL" clId="{974C1119-67BD-4CDA-B4D2-9507D7657831}" dt="2019-02-15T09:13:23.771" v="59" actId="368"/>
        <pc:sldMkLst>
          <pc:docMk/>
          <pc:sldMk cId="823075311" sldId="302"/>
        </pc:sldMkLst>
      </pc:sldChg>
      <pc:sldChg chg="modNotes">
        <pc:chgData name="Mike Resseler" userId="56f412ef-710a-495e-8d71-4867df2708fc" providerId="ADAL" clId="{974C1119-67BD-4CDA-B4D2-9507D7657831}" dt="2019-02-15T09:13:23.781" v="61" actId="368"/>
        <pc:sldMkLst>
          <pc:docMk/>
          <pc:sldMk cId="70456220" sldId="303"/>
        </pc:sldMkLst>
      </pc:sldChg>
      <pc:sldChg chg="modNotes">
        <pc:chgData name="Mike Resseler" userId="56f412ef-710a-495e-8d71-4867df2708fc" providerId="ADAL" clId="{974C1119-67BD-4CDA-B4D2-9507D7657831}" dt="2019-02-15T09:13:23.795" v="63" actId="368"/>
        <pc:sldMkLst>
          <pc:docMk/>
          <pc:sldMk cId="3815260142" sldId="304"/>
        </pc:sldMkLst>
      </pc:sldChg>
      <pc:sldChg chg="modNotes">
        <pc:chgData name="Mike Resseler" userId="56f412ef-710a-495e-8d71-4867df2708fc" providerId="ADAL" clId="{974C1119-67BD-4CDA-B4D2-9507D7657831}" dt="2019-02-15T09:13:23.831" v="65" actId="368"/>
        <pc:sldMkLst>
          <pc:docMk/>
          <pc:sldMk cId="3891543045" sldId="309"/>
        </pc:sldMkLst>
      </pc:sldChg>
      <pc:sldChg chg="modNotes">
        <pc:chgData name="Mike Resseler" userId="56f412ef-710a-495e-8d71-4867df2708fc" providerId="ADAL" clId="{974C1119-67BD-4CDA-B4D2-9507D7657831}" dt="2019-02-15T09:13:23.841" v="67" actId="368"/>
        <pc:sldMkLst>
          <pc:docMk/>
          <pc:sldMk cId="4065481562" sldId="310"/>
        </pc:sldMkLst>
      </pc:sldChg>
      <pc:sldChg chg="modNotes">
        <pc:chgData name="Mike Resseler" userId="56f412ef-710a-495e-8d71-4867df2708fc" providerId="ADAL" clId="{974C1119-67BD-4CDA-B4D2-9507D7657831}" dt="2019-02-15T09:13:23.851" v="69" actId="368"/>
        <pc:sldMkLst>
          <pc:docMk/>
          <pc:sldMk cId="4035003272" sldId="311"/>
        </pc:sldMkLst>
      </pc:sldChg>
      <pc:sldChg chg="modNotes">
        <pc:chgData name="Mike Resseler" userId="56f412ef-710a-495e-8d71-4867df2708fc" providerId="ADAL" clId="{974C1119-67BD-4CDA-B4D2-9507D7657831}" dt="2019-02-15T09:13:23.861" v="71" actId="368"/>
        <pc:sldMkLst>
          <pc:docMk/>
          <pc:sldMk cId="3196833703" sldId="312"/>
        </pc:sldMkLst>
      </pc:sldChg>
      <pc:sldChg chg="modNotes">
        <pc:chgData name="Mike Resseler" userId="56f412ef-710a-495e-8d71-4867df2708fc" providerId="ADAL" clId="{974C1119-67BD-4CDA-B4D2-9507D7657831}" dt="2019-02-15T09:13:23.871" v="73" actId="368"/>
        <pc:sldMkLst>
          <pc:docMk/>
          <pc:sldMk cId="1130699381" sldId="313"/>
        </pc:sldMkLst>
      </pc:sldChg>
      <pc:sldChg chg="modNotes">
        <pc:chgData name="Mike Resseler" userId="56f412ef-710a-495e-8d71-4867df2708fc" providerId="ADAL" clId="{974C1119-67BD-4CDA-B4D2-9507D7657831}" dt="2019-02-15T09:13:23.881" v="75" actId="368"/>
        <pc:sldMkLst>
          <pc:docMk/>
          <pc:sldMk cId="4268395680" sldId="314"/>
        </pc:sldMkLst>
      </pc:sldChg>
      <pc:sldChg chg="modNotes">
        <pc:chgData name="Mike Resseler" userId="56f412ef-710a-495e-8d71-4867df2708fc" providerId="ADAL" clId="{974C1119-67BD-4CDA-B4D2-9507D7657831}" dt="2019-02-15T09:13:23.902" v="77" actId="368"/>
        <pc:sldMkLst>
          <pc:docMk/>
          <pc:sldMk cId="2518007272" sldId="317"/>
        </pc:sldMkLst>
      </pc:sldChg>
      <pc:sldChg chg="modNotes">
        <pc:chgData name="Mike Resseler" userId="56f412ef-710a-495e-8d71-4867df2708fc" providerId="ADAL" clId="{974C1119-67BD-4CDA-B4D2-9507D7657831}" dt="2019-02-15T09:13:23.915" v="79" actId="368"/>
        <pc:sldMkLst>
          <pc:docMk/>
          <pc:sldMk cId="2889088904" sldId="322"/>
        </pc:sldMkLst>
      </pc:sldChg>
      <pc:sldChg chg="modNotes">
        <pc:chgData name="Mike Resseler" userId="56f412ef-710a-495e-8d71-4867df2708fc" providerId="ADAL" clId="{974C1119-67BD-4CDA-B4D2-9507D7657831}" dt="2019-02-15T09:13:23.925" v="81" actId="368"/>
        <pc:sldMkLst>
          <pc:docMk/>
          <pc:sldMk cId="3523392963" sldId="324"/>
        </pc:sldMkLst>
      </pc:sldChg>
      <pc:sldChg chg="modNotes">
        <pc:chgData name="Mike Resseler" userId="56f412ef-710a-495e-8d71-4867df2708fc" providerId="ADAL" clId="{974C1119-67BD-4CDA-B4D2-9507D7657831}" dt="2019-02-15T09:13:23.937" v="83" actId="368"/>
        <pc:sldMkLst>
          <pc:docMk/>
          <pc:sldMk cId="4006088747" sldId="325"/>
        </pc:sldMkLst>
      </pc:sldChg>
      <pc:sldChg chg="modNotes">
        <pc:chgData name="Mike Resseler" userId="56f412ef-710a-495e-8d71-4867df2708fc" providerId="ADAL" clId="{974C1119-67BD-4CDA-B4D2-9507D7657831}" dt="2019-02-15T09:13:23.948" v="85" actId="368"/>
        <pc:sldMkLst>
          <pc:docMk/>
          <pc:sldMk cId="2747611885" sldId="326"/>
        </pc:sldMkLst>
      </pc:sldChg>
      <pc:sldChg chg="modNotes">
        <pc:chgData name="Mike Resseler" userId="56f412ef-710a-495e-8d71-4867df2708fc" providerId="ADAL" clId="{974C1119-67BD-4CDA-B4D2-9507D7657831}" dt="2019-02-15T09:13:23.961" v="87" actId="368"/>
        <pc:sldMkLst>
          <pc:docMk/>
          <pc:sldMk cId="2923205877" sldId="330"/>
        </pc:sldMkLst>
      </pc:sldChg>
      <pc:sldChg chg="modNotes">
        <pc:chgData name="Mike Resseler" userId="56f412ef-710a-495e-8d71-4867df2708fc" providerId="ADAL" clId="{974C1119-67BD-4CDA-B4D2-9507D7657831}" dt="2019-02-15T09:13:23.971" v="89" actId="368"/>
        <pc:sldMkLst>
          <pc:docMk/>
          <pc:sldMk cId="2789804220" sldId="331"/>
        </pc:sldMkLst>
      </pc:sldChg>
      <pc:sldChg chg="modNotes">
        <pc:chgData name="Mike Resseler" userId="56f412ef-710a-495e-8d71-4867df2708fc" providerId="ADAL" clId="{974C1119-67BD-4CDA-B4D2-9507D7657831}" dt="2019-02-15T09:13:23.991" v="93" actId="368"/>
        <pc:sldMkLst>
          <pc:docMk/>
          <pc:sldMk cId="3165937632" sldId="334"/>
        </pc:sldMkLst>
      </pc:sldChg>
      <pc:sldChg chg="modNotes">
        <pc:chgData name="Mike Resseler" userId="56f412ef-710a-495e-8d71-4867df2708fc" providerId="ADAL" clId="{974C1119-67BD-4CDA-B4D2-9507D7657831}" dt="2019-02-15T09:13:23.575" v="21" actId="368"/>
        <pc:sldMkLst>
          <pc:docMk/>
          <pc:sldMk cId="286225447" sldId="345"/>
        </pc:sldMkLst>
      </pc:sldChg>
      <pc:sldChg chg="modNotes">
        <pc:chgData name="Mike Resseler" userId="56f412ef-710a-495e-8d71-4867df2708fc" providerId="ADAL" clId="{974C1119-67BD-4CDA-B4D2-9507D7657831}" dt="2019-02-15T09:13:23.980" v="91" actId="368"/>
        <pc:sldMkLst>
          <pc:docMk/>
          <pc:sldMk cId="1369970796" sldId="346"/>
        </pc:sldMkLst>
      </pc:sldChg>
      <pc:sldChg chg="modNotes">
        <pc:chgData name="Mike Resseler" userId="56f412ef-710a-495e-8d71-4867df2708fc" providerId="ADAL" clId="{974C1119-67BD-4CDA-B4D2-9507D7657831}" dt="2019-02-15T09:13:24.013" v="95" actId="368"/>
        <pc:sldMkLst>
          <pc:docMk/>
          <pc:sldMk cId="2703914056" sldId="347"/>
        </pc:sldMkLst>
      </pc:sldChg>
      <pc:sldChg chg="modNotes">
        <pc:chgData name="Mike Resseler" userId="56f412ef-710a-495e-8d71-4867df2708fc" providerId="ADAL" clId="{974C1119-67BD-4CDA-B4D2-9507D7657831}" dt="2019-02-15T09:13:23.585" v="23" actId="368"/>
        <pc:sldMkLst>
          <pc:docMk/>
          <pc:sldMk cId="429286649" sldId="348"/>
        </pc:sldMkLst>
      </pc:sldChg>
      <pc:sldChg chg="modNotes">
        <pc:chgData name="Mike Resseler" userId="56f412ef-710a-495e-8d71-4867df2708fc" providerId="ADAL" clId="{974C1119-67BD-4CDA-B4D2-9507D7657831}" dt="2019-02-15T09:13:23.619" v="29" actId="368"/>
        <pc:sldMkLst>
          <pc:docMk/>
          <pc:sldMk cId="3208191323" sldId="349"/>
        </pc:sldMkLst>
      </pc:sldChg>
      <pc:sldChg chg="modNotes">
        <pc:chgData name="Mike Resseler" userId="56f412ef-710a-495e-8d71-4867df2708fc" providerId="ADAL" clId="{974C1119-67BD-4CDA-B4D2-9507D7657831}" dt="2019-02-15T09:13:23.597" v="25" actId="368"/>
        <pc:sldMkLst>
          <pc:docMk/>
          <pc:sldMk cId="3610285052" sldId="350"/>
        </pc:sldMkLst>
      </pc:sldChg>
      <pc:sldChg chg="modNotes">
        <pc:chgData name="Mike Resseler" userId="56f412ef-710a-495e-8d71-4867df2708fc" providerId="ADAL" clId="{974C1119-67BD-4CDA-B4D2-9507D7657831}" dt="2019-02-15T09:13:23.608" v="27" actId="368"/>
        <pc:sldMkLst>
          <pc:docMk/>
          <pc:sldMk cId="1206460298" sldId="351"/>
        </pc:sldMkLst>
      </pc:sldChg>
      <pc:sldChg chg="modNotes">
        <pc:chgData name="Mike Resseler" userId="56f412ef-710a-495e-8d71-4867df2708fc" providerId="ADAL" clId="{974C1119-67BD-4CDA-B4D2-9507D7657831}" dt="2019-02-15T09:13:23.630" v="31" actId="368"/>
        <pc:sldMkLst>
          <pc:docMk/>
          <pc:sldMk cId="28161718" sldId="352"/>
        </pc:sldMkLst>
      </pc:sldChg>
      <pc:sldChg chg="modNotes">
        <pc:chgData name="Mike Resseler" userId="56f412ef-710a-495e-8d71-4867df2708fc" providerId="ADAL" clId="{974C1119-67BD-4CDA-B4D2-9507D7657831}" dt="2019-02-15T09:13:23.640" v="33" actId="368"/>
        <pc:sldMkLst>
          <pc:docMk/>
          <pc:sldMk cId="3466363965" sldId="353"/>
        </pc:sldMkLst>
      </pc:sldChg>
      <pc:sldChg chg="modNotes">
        <pc:chgData name="Mike Resseler" userId="56f412ef-710a-495e-8d71-4867df2708fc" providerId="ADAL" clId="{974C1119-67BD-4CDA-B4D2-9507D7657831}" dt="2019-02-15T09:13:23.652" v="35" actId="368"/>
        <pc:sldMkLst>
          <pc:docMk/>
          <pc:sldMk cId="1128320107" sldId="354"/>
        </pc:sldMkLst>
      </pc:sldChg>
      <pc:sldChg chg="modNotes">
        <pc:chgData name="Mike Resseler" userId="56f412ef-710a-495e-8d71-4867df2708fc" providerId="ADAL" clId="{974C1119-67BD-4CDA-B4D2-9507D7657831}" dt="2019-02-15T09:13:23.664" v="37" actId="368"/>
        <pc:sldMkLst>
          <pc:docMk/>
          <pc:sldMk cId="3960598834" sldId="355"/>
        </pc:sldMkLst>
      </pc:sldChg>
      <pc:sldChg chg="modNotes">
        <pc:chgData name="Mike Resseler" userId="56f412ef-710a-495e-8d71-4867df2708fc" providerId="ADAL" clId="{974C1119-67BD-4CDA-B4D2-9507D7657831}" dt="2019-02-15T09:13:23.674" v="39" actId="368"/>
        <pc:sldMkLst>
          <pc:docMk/>
          <pc:sldMk cId="2518570656" sldId="356"/>
        </pc:sldMkLst>
      </pc:sldChg>
      <pc:sldChg chg="modNotes">
        <pc:chgData name="Mike Resseler" userId="56f412ef-710a-495e-8d71-4867df2708fc" providerId="ADAL" clId="{974C1119-67BD-4CDA-B4D2-9507D7657831}" dt="2019-02-15T09:13:23.683" v="41" actId="368"/>
        <pc:sldMkLst>
          <pc:docMk/>
          <pc:sldMk cId="2702914969" sldId="35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2/15/2019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2/15/2019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7453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6377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878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6652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0653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3179051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965872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227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776137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2497745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4648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4</a:t>
            </a:fld>
            <a:endParaRPr lang="ru-RU"/>
          </a:p>
        </p:txBody>
      </p:sp>
    </p:spTree>
    <p:extLst>
      <p:ext uri="{BB962C8B-B14F-4D97-AF65-F5344CB8AC3E}">
        <p14:creationId xmlns:p14="http://schemas.microsoft.com/office/powerpoint/2010/main" val="579604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2890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972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87137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6174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959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7732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399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9697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7865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0124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5</a:t>
            </a:fld>
            <a:endParaRPr lang="ru-RU"/>
          </a:p>
        </p:txBody>
      </p:sp>
    </p:spTree>
    <p:extLst>
      <p:ext uri="{BB962C8B-B14F-4D97-AF65-F5344CB8AC3E}">
        <p14:creationId xmlns:p14="http://schemas.microsoft.com/office/powerpoint/2010/main" val="4121591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493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1649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9983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0405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alpha val="99000"/>
                  </a:prstClr>
                </a:solidFill>
              </a:rPr>
              <a:pPr/>
              <a:t>51</a:t>
            </a:fld>
            <a:endParaRPr lang="en-US" dirty="0">
              <a:solidFill>
                <a:prstClr val="black">
                  <a:alpha val="99000"/>
                </a:prstClr>
              </a:solidFill>
            </a:endParaRPr>
          </a:p>
        </p:txBody>
      </p:sp>
    </p:spTree>
    <p:extLst>
      <p:ext uri="{BB962C8B-B14F-4D97-AF65-F5344CB8AC3E}">
        <p14:creationId xmlns:p14="http://schemas.microsoft.com/office/powerpoint/2010/main" val="34140473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2081986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7859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22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1312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010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6</a:t>
            </a:fld>
            <a:endParaRPr lang="ru-RU"/>
          </a:p>
        </p:txBody>
      </p:sp>
    </p:spTree>
    <p:extLst>
      <p:ext uri="{BB962C8B-B14F-4D97-AF65-F5344CB8AC3E}">
        <p14:creationId xmlns:p14="http://schemas.microsoft.com/office/powerpoint/2010/main" val="2302793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3548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999432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2821436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530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8250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3250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17444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8669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9988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4277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7</a:t>
            </a:fld>
            <a:endParaRPr lang="ru-RU"/>
          </a:p>
        </p:txBody>
      </p:sp>
    </p:spTree>
    <p:extLst>
      <p:ext uri="{BB962C8B-B14F-4D97-AF65-F5344CB8AC3E}">
        <p14:creationId xmlns:p14="http://schemas.microsoft.com/office/powerpoint/2010/main" val="32222674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905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35954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5263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8702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13909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2072531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02407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Tree>
    <p:extLst>
      <p:ext uri="{BB962C8B-B14F-4D97-AF65-F5344CB8AC3E}">
        <p14:creationId xmlns:p14="http://schemas.microsoft.com/office/powerpoint/2010/main" val="268019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8</a:t>
            </a:fld>
            <a:endParaRPr lang="ru-RU"/>
          </a:p>
        </p:txBody>
      </p:sp>
    </p:spTree>
    <p:extLst>
      <p:ext uri="{BB962C8B-B14F-4D97-AF65-F5344CB8AC3E}">
        <p14:creationId xmlns:p14="http://schemas.microsoft.com/office/powerpoint/2010/main" val="4533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9</a:t>
            </a:fld>
            <a:endParaRPr lang="ru-RU"/>
          </a:p>
        </p:txBody>
      </p:sp>
    </p:spTree>
    <p:extLst>
      <p:ext uri="{BB962C8B-B14F-4D97-AF65-F5344CB8AC3E}">
        <p14:creationId xmlns:p14="http://schemas.microsoft.com/office/powerpoint/2010/main" val="2380040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7730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72496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0961"/>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chemeClr val="bg1"/>
                </a:solidFill>
                <a:latin typeface="Museo Sans 100"/>
                <a:cs typeface="Museo Sans 100"/>
              </a:defRPr>
            </a:lvl1pPr>
            <a:lvl2pPr>
              <a:defRPr>
                <a:solidFill>
                  <a:schemeClr val="bg1"/>
                </a:solidFill>
                <a:latin typeface="Museo Sans 100"/>
                <a:cs typeface="Museo Sans 100"/>
              </a:defRPr>
            </a:lvl2pPr>
            <a:lvl3pPr>
              <a:defRPr>
                <a:solidFill>
                  <a:schemeClr val="bg1"/>
                </a:solidFill>
                <a:latin typeface="Museo Sans 100"/>
                <a:cs typeface="Museo Sans 100"/>
              </a:defRPr>
            </a:lvl3pPr>
            <a:lvl4pPr>
              <a:defRPr>
                <a:solidFill>
                  <a:schemeClr val="bg1"/>
                </a:solidFill>
                <a:latin typeface="Museo Sans 100"/>
                <a:cs typeface="Museo Sans 100"/>
              </a:defRPr>
            </a:lvl4pPr>
            <a:lvl5pPr>
              <a:defRPr>
                <a:solidFill>
                  <a:schemeClr val="bg1"/>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1315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7108"/>
          </a:xfrm>
        </p:spPr>
        <p:txBody>
          <a:bodyPr/>
          <a:lstStyle>
            <a:lvl1pPr>
              <a:lnSpc>
                <a:spcPct val="100000"/>
              </a:lnSpc>
              <a:defRPr spc="0">
                <a:latin typeface="+mj-lt"/>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3718148"/>
          </a:xfrm>
        </p:spPr>
        <p:txBody>
          <a:bodyPr>
            <a:noAutofit/>
          </a:bodyPr>
          <a:lstStyle>
            <a:lvl1pPr marL="0" marR="0" indent="0" algn="l" defTabSz="686047" rtl="0" eaLnBrk="1" fontAlgn="auto" latinLnBrk="0" hangingPunct="1">
              <a:lnSpc>
                <a:spcPct val="100000"/>
              </a:lnSpc>
              <a:spcBef>
                <a:spcPts val="0"/>
              </a:spcBef>
              <a:spcAft>
                <a:spcPts val="0"/>
              </a:spcAft>
              <a:buClrTx/>
              <a:buSzPct val="90000"/>
              <a:buFont typeface="Arial" pitchFamily="34" charset="0"/>
              <a:buNone/>
              <a:tabLst/>
              <a:defRPr sz="2400" spc="0" baseline="0">
                <a:latin typeface="+mn-lt"/>
              </a:defRPr>
            </a:lvl1pPr>
            <a:lvl2pPr marL="266700" marR="0" indent="-266700" algn="l" defTabSz="686047"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20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6047"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00">
                    <a:lumMod val="50000"/>
                    <a:lumOff val="50000"/>
                  </a:srgbClr>
                </a:solidFill>
                <a:effectLst/>
                <a:uLnTx/>
                <a:uFillTx/>
                <a:latin typeface="+mn-lt"/>
                <a:ea typeface="+mn-ea"/>
                <a:cs typeface="+mn-cs"/>
              </a:rPr>
              <a:t>Click to edit Master text styles</a:t>
            </a:r>
          </a:p>
          <a:p>
            <a:pPr marL="266700" marR="0" lvl="1" indent="-266700" algn="l" defTabSz="686047"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dirty="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43963093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451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91" r:id="rId5"/>
    <p:sldLayoutId id="2147483693" r:id="rId6"/>
    <p:sldLayoutId id="2147483694" r:id="rId7"/>
    <p:sldLayoutId id="2147483695" r:id="rId8"/>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blogs.technet.microsoft.com/filecab/2017/01/13/cluster-size-recommendations-for-refs-and-ntfs/"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starwindsoftware.com/blog/log-structured-file-systems-microsoft-refs-v2-short-insight" TargetMode="External"/><Relationship Id="rId2" Type="http://schemas.openxmlformats.org/officeDocument/2006/relationships/hyperlink" Target="http://www.virtualtothecore.com/en/refs-cluster-size-with-veeam-backup-replication-64kb-or-4kb/" TargetMode="External"/><Relationship Id="rId1" Type="http://schemas.openxmlformats.org/officeDocument/2006/relationships/slideLayout" Target="../slideLayouts/slideLayout7.xml"/><Relationship Id="rId5" Type="http://schemas.openxmlformats.org/officeDocument/2006/relationships/hyperlink" Target="https://www.starwindsoftware.com/blog/refs-performance" TargetMode="External"/><Relationship Id="rId4" Type="http://schemas.openxmlformats.org/officeDocument/2006/relationships/hyperlink" Target="https://www.starwindsoftware.com/blog/log-structured-file-systems-microsoft-refs-v2-investigation-part-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ploymentbunny.com/2017/04/28/powershell-is-king-a-data-deduplication-script-that-run-the-optimizationgarbage-collection-and-scrubbing-in-a-single-sweep-including-progress/" TargetMode="Externa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Deployment Models</a:t>
            </a:r>
          </a:p>
        </p:txBody>
      </p:sp>
      <p:grpSp>
        <p:nvGrpSpPr>
          <p:cNvPr id="4" name="Group 3"/>
          <p:cNvGrpSpPr/>
          <p:nvPr/>
        </p:nvGrpSpPr>
        <p:grpSpPr>
          <a:xfrm>
            <a:off x="389436" y="843558"/>
            <a:ext cx="8363938" cy="887277"/>
            <a:chOff x="400548" y="1901329"/>
            <a:chExt cx="8363938" cy="504282"/>
          </a:xfrm>
        </p:grpSpPr>
        <p:sp>
          <p:nvSpPr>
            <p:cNvPr id="5" name="Rectangle 4"/>
            <p:cNvSpPr/>
            <p:nvPr/>
          </p:nvSpPr>
          <p:spPr bwMode="auto">
            <a:xfrm>
              <a:off x="400548" y="1901555"/>
              <a:ext cx="8363938" cy="5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45720" rIns="45720" bIns="91440" numCol="1" spcCol="0" rtlCol="0" fromWordArt="0" anchor="ctr" anchorCtr="0" forceAA="0" compatLnSpc="1">
              <a:prstTxWarp prst="textNoShape">
                <a:avLst/>
              </a:prstTxWarp>
              <a:noAutofit/>
            </a:bodyPr>
            <a:lstStyle/>
            <a:p>
              <a:r>
                <a:rPr lang="en-US" b="1" dirty="0">
                  <a:solidFill>
                    <a:schemeClr val="tx1">
                      <a:lumMod val="50000"/>
                      <a:lumOff val="50000"/>
                    </a:schemeClr>
                  </a:solidFill>
                </a:rPr>
                <a:t>Simple </a:t>
              </a:r>
              <a:r>
                <a:rPr lang="en-US" b="1" dirty="0" err="1">
                  <a:solidFill>
                    <a:schemeClr val="tx1">
                      <a:lumMod val="50000"/>
                      <a:lumOff val="50000"/>
                    </a:schemeClr>
                  </a:solidFill>
                </a:rPr>
                <a:t>ReFS</a:t>
              </a:r>
              <a:r>
                <a:rPr lang="en-US" b="1" dirty="0">
                  <a:solidFill>
                    <a:schemeClr val="tx1">
                      <a:lumMod val="50000"/>
                      <a:lumOff val="50000"/>
                    </a:schemeClr>
                  </a:solidFill>
                </a:rPr>
                <a:t> Volume</a:t>
              </a:r>
            </a:p>
            <a:p>
              <a:pPr lvl="1"/>
              <a:r>
                <a:rPr lang="en-US" dirty="0">
                  <a:solidFill>
                    <a:schemeClr val="tx1">
                      <a:lumMod val="50000"/>
                      <a:lumOff val="50000"/>
                    </a:schemeClr>
                  </a:solidFill>
                </a:rPr>
                <a:t>Fast Cloning and integrity streams</a:t>
              </a:r>
            </a:p>
          </p:txBody>
        </p:sp>
        <p:cxnSp>
          <p:nvCxnSpPr>
            <p:cNvPr id="6" name="Straight Connector 5"/>
            <p:cNvCxnSpPr/>
            <p:nvPr/>
          </p:nvCxnSpPr>
          <p:spPr>
            <a:xfrm>
              <a:off x="417704" y="1901329"/>
              <a:ext cx="0" cy="50428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06592" y="2003191"/>
            <a:ext cx="8363938" cy="887277"/>
            <a:chOff x="400548" y="1901329"/>
            <a:chExt cx="8363938" cy="504282"/>
          </a:xfrm>
        </p:grpSpPr>
        <p:sp>
          <p:nvSpPr>
            <p:cNvPr id="8" name="Rectangle 7"/>
            <p:cNvSpPr/>
            <p:nvPr/>
          </p:nvSpPr>
          <p:spPr bwMode="auto">
            <a:xfrm>
              <a:off x="400548" y="1901555"/>
              <a:ext cx="8363938" cy="5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45720" rIns="45720" bIns="91440" numCol="1" spcCol="0" rtlCol="0" fromWordArt="0" anchor="ctr" anchorCtr="0" forceAA="0" compatLnSpc="1">
              <a:prstTxWarp prst="textNoShape">
                <a:avLst/>
              </a:prstTxWarp>
              <a:noAutofit/>
            </a:bodyPr>
            <a:lstStyle/>
            <a:p>
              <a:r>
                <a:rPr lang="en-US" b="1" dirty="0">
                  <a:solidFill>
                    <a:schemeClr val="tx1">
                      <a:lumMod val="50000"/>
                      <a:lumOff val="50000"/>
                    </a:schemeClr>
                  </a:solidFill>
                </a:rPr>
                <a:t>Shared Storage Spaces (S2S)</a:t>
              </a:r>
            </a:p>
            <a:p>
              <a:pPr lvl="1"/>
              <a:r>
                <a:rPr lang="en-US" dirty="0">
                  <a:solidFill>
                    <a:schemeClr val="tx1">
                      <a:lumMod val="50000"/>
                      <a:lumOff val="50000"/>
                    </a:schemeClr>
                  </a:solidFill>
                </a:rPr>
                <a:t>Poor Performance (parity) OR Poor Capacity (mirror)</a:t>
              </a:r>
            </a:p>
          </p:txBody>
        </p:sp>
        <p:cxnSp>
          <p:nvCxnSpPr>
            <p:cNvPr id="9" name="Straight Connector 8"/>
            <p:cNvCxnSpPr/>
            <p:nvPr/>
          </p:nvCxnSpPr>
          <p:spPr>
            <a:xfrm>
              <a:off x="417704" y="1901329"/>
              <a:ext cx="0" cy="50428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08900" y="3205540"/>
            <a:ext cx="8363938" cy="1202348"/>
            <a:chOff x="400548" y="1901329"/>
            <a:chExt cx="8363938" cy="683352"/>
          </a:xfrm>
        </p:grpSpPr>
        <p:sp>
          <p:nvSpPr>
            <p:cNvPr id="11" name="Rectangle 10"/>
            <p:cNvSpPr/>
            <p:nvPr/>
          </p:nvSpPr>
          <p:spPr bwMode="auto">
            <a:xfrm>
              <a:off x="400548" y="1901555"/>
              <a:ext cx="8363938" cy="6831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45720" rIns="45720" bIns="91440" numCol="1" spcCol="0" rtlCol="0" fromWordArt="0" anchor="ctr" anchorCtr="0" forceAA="0" compatLnSpc="1">
              <a:prstTxWarp prst="textNoShape">
                <a:avLst/>
              </a:prstTxWarp>
              <a:noAutofit/>
            </a:bodyPr>
            <a:lstStyle/>
            <a:p>
              <a:r>
                <a:rPr lang="en-US" b="1" dirty="0">
                  <a:solidFill>
                    <a:schemeClr val="tx1">
                      <a:lumMod val="50000"/>
                      <a:lumOff val="50000"/>
                    </a:schemeClr>
                  </a:solidFill>
                </a:rPr>
                <a:t>Storage Spaces Direct (S2D)</a:t>
              </a:r>
            </a:p>
            <a:p>
              <a:pPr lvl="1"/>
              <a:r>
                <a:rPr lang="en-US" dirty="0">
                  <a:solidFill>
                    <a:schemeClr val="tx1">
                      <a:lumMod val="50000"/>
                      <a:lumOff val="50000"/>
                    </a:schemeClr>
                  </a:solidFill>
                </a:rPr>
                <a:t>Adds real-time storage tiering w/ SSD </a:t>
              </a:r>
              <a:r>
                <a:rPr lang="mr-IN" dirty="0">
                  <a:solidFill>
                    <a:schemeClr val="tx1">
                      <a:lumMod val="50000"/>
                      <a:lumOff val="50000"/>
                    </a:schemeClr>
                  </a:solidFill>
                </a:rPr>
                <a:t>–</a:t>
              </a:r>
              <a:r>
                <a:rPr lang="en-US" dirty="0">
                  <a:solidFill>
                    <a:schemeClr val="tx1">
                      <a:lumMod val="50000"/>
                      <a:lumOff val="50000"/>
                    </a:schemeClr>
                  </a:solidFill>
                </a:rPr>
                <a:t> Resolves S2S Performance Issue(s)</a:t>
              </a:r>
            </a:p>
            <a:p>
              <a:pPr lvl="1"/>
              <a:r>
                <a:rPr lang="en-US" dirty="0">
                  <a:solidFill>
                    <a:schemeClr val="tx1">
                      <a:lumMod val="50000"/>
                      <a:lumOff val="50000"/>
                    </a:schemeClr>
                  </a:solidFill>
                </a:rPr>
                <a:t>Does Require Datacenter Edition of Windows Server</a:t>
              </a:r>
            </a:p>
          </p:txBody>
        </p:sp>
        <p:cxnSp>
          <p:nvCxnSpPr>
            <p:cNvPr id="12" name="Straight Connector 11"/>
            <p:cNvCxnSpPr/>
            <p:nvPr/>
          </p:nvCxnSpPr>
          <p:spPr>
            <a:xfrm flipH="1">
              <a:off x="415396" y="1901329"/>
              <a:ext cx="2308" cy="683352"/>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649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ReFS volume</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Suitable for applications that provide their own resiliency and availability solutions</a:t>
            </a:r>
          </a:p>
          <a:p>
            <a:pPr marL="342900" indent="-342900">
              <a:buFont typeface="Arial" panose="020B0604020202020204" pitchFamily="34" charset="0"/>
              <a:buChar char="•"/>
            </a:pPr>
            <a:r>
              <a:rPr lang="en-US" b="1" dirty="0"/>
              <a:t>WILL </a:t>
            </a:r>
            <a:r>
              <a:rPr lang="en-US" dirty="0"/>
              <a:t>detect corruption but can’t fix it</a:t>
            </a:r>
            <a:endParaRPr lang="en-US" b="1" dirty="0"/>
          </a:p>
        </p:txBody>
      </p:sp>
    </p:spTree>
    <p:extLst>
      <p:ext uri="{BB962C8B-B14F-4D97-AF65-F5344CB8AC3E}">
        <p14:creationId xmlns:p14="http://schemas.microsoft.com/office/powerpoint/2010/main" val="31690067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Spaces</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Suitable for hosting archival data and storing user documents</a:t>
            </a:r>
          </a:p>
          <a:p>
            <a:pPr marL="342900" indent="-342900">
              <a:buFont typeface="Arial" panose="020B0604020202020204" pitchFamily="34" charset="0"/>
              <a:buChar char="•"/>
            </a:pPr>
            <a:r>
              <a:rPr lang="en-US" dirty="0"/>
              <a:t>Built-in checksums, online repair (because multiple copies)</a:t>
            </a:r>
          </a:p>
          <a:p>
            <a:pPr marL="342900" indent="-342900">
              <a:buFont typeface="Arial" panose="020B0604020202020204" pitchFamily="34" charset="0"/>
              <a:buChar char="•"/>
            </a:pPr>
            <a:r>
              <a:rPr lang="en-US" dirty="0"/>
              <a:t>Efficiently scale and support massive data sets. </a:t>
            </a:r>
          </a:p>
        </p:txBody>
      </p:sp>
    </p:spTree>
    <p:extLst>
      <p:ext uri="{BB962C8B-B14F-4D97-AF65-F5344CB8AC3E}">
        <p14:creationId xmlns:p14="http://schemas.microsoft.com/office/powerpoint/2010/main" val="26789973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Spaces Direct</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Recommended for Virtualized workloads</a:t>
            </a:r>
          </a:p>
          <a:p>
            <a:pPr marL="342900" indent="-342900">
              <a:buFont typeface="Arial" panose="020B0604020202020204" pitchFamily="34" charset="0"/>
              <a:buChar char="•"/>
            </a:pPr>
            <a:r>
              <a:rPr lang="en-US" dirty="0"/>
              <a:t>Real-time tier optimization and cache </a:t>
            </a:r>
          </a:p>
          <a:p>
            <a:pPr marL="342900" indent="-342900">
              <a:buFont typeface="Arial" panose="020B0604020202020204" pitchFamily="34" charset="0"/>
              <a:buChar char="•"/>
            </a:pPr>
            <a:r>
              <a:rPr lang="en-US" dirty="0"/>
              <a:t>Built-in checksums, online repair (because multiple copies)</a:t>
            </a:r>
          </a:p>
          <a:p>
            <a:pPr marL="342900" indent="-342900">
              <a:buFont typeface="Arial" panose="020B0604020202020204" pitchFamily="34" charset="0"/>
              <a:buChar char="•"/>
            </a:pPr>
            <a:r>
              <a:rPr lang="en-US" dirty="0"/>
              <a:t>Efficiently scale and support massive data sets. </a:t>
            </a:r>
          </a:p>
        </p:txBody>
      </p:sp>
    </p:spTree>
    <p:extLst>
      <p:ext uri="{BB962C8B-B14F-4D97-AF65-F5344CB8AC3E}">
        <p14:creationId xmlns:p14="http://schemas.microsoft.com/office/powerpoint/2010/main" val="30429889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3066574575"/>
              </p:ext>
            </p:extLst>
          </p:nvPr>
        </p:nvGraphicFramePr>
        <p:xfrm>
          <a:off x="467541" y="900430"/>
          <a:ext cx="8285832" cy="2661920"/>
        </p:xfrm>
        <a:graphic>
          <a:graphicData uri="http://schemas.openxmlformats.org/drawingml/2006/table">
            <a:tbl>
              <a:tblPr firstRow="1" bandRow="1">
                <a:tableStyleId>{5C22544A-7EE6-4342-B048-85BDC9FD1C3A}</a:tableStyleId>
              </a:tblPr>
              <a:tblGrid>
                <a:gridCol w="2761944">
                  <a:extLst>
                    <a:ext uri="{9D8B030D-6E8A-4147-A177-3AD203B41FA5}">
                      <a16:colId xmlns:a16="http://schemas.microsoft.com/office/drawing/2014/main" val="1310644734"/>
                    </a:ext>
                  </a:extLst>
                </a:gridCol>
                <a:gridCol w="2761944">
                  <a:extLst>
                    <a:ext uri="{9D8B030D-6E8A-4147-A177-3AD203B41FA5}">
                      <a16:colId xmlns:a16="http://schemas.microsoft.com/office/drawing/2014/main" val="1356358093"/>
                    </a:ext>
                  </a:extLst>
                </a:gridCol>
                <a:gridCol w="2761944">
                  <a:extLst>
                    <a:ext uri="{9D8B030D-6E8A-4147-A177-3AD203B41FA5}">
                      <a16:colId xmlns:a16="http://schemas.microsoft.com/office/drawing/2014/main" val="3176756951"/>
                    </a:ext>
                  </a:extLst>
                </a:gridCol>
              </a:tblGrid>
              <a:tr h="370840">
                <a:tc>
                  <a:txBody>
                    <a:bodyPr/>
                    <a:lstStyle/>
                    <a:p>
                      <a:r>
                        <a:rPr lang="en-US" dirty="0"/>
                        <a:t>Feature</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Maximum File Length</a:t>
                      </a:r>
                    </a:p>
                  </a:txBody>
                  <a:tcPr/>
                </a:tc>
                <a:tc>
                  <a:txBody>
                    <a:bodyPr/>
                    <a:lstStyle/>
                    <a:p>
                      <a:r>
                        <a:rPr lang="en-US" dirty="0"/>
                        <a:t>255 Unicode</a:t>
                      </a:r>
                      <a:r>
                        <a:rPr lang="en-US" baseline="0" dirty="0"/>
                        <a:t> characters</a:t>
                      </a:r>
                      <a:endParaRPr lang="en-US" dirty="0"/>
                    </a:p>
                  </a:txBody>
                  <a:tcPr/>
                </a:tc>
                <a:tc>
                  <a:txBody>
                    <a:bodyPr/>
                    <a:lstStyle/>
                    <a:p>
                      <a:r>
                        <a:rPr lang="en-US" dirty="0"/>
                        <a:t>255 Unicode</a:t>
                      </a:r>
                      <a:r>
                        <a:rPr lang="en-US" baseline="0" dirty="0"/>
                        <a:t> characters</a:t>
                      </a:r>
                      <a:endParaRPr lang="en-US" dirty="0"/>
                    </a:p>
                  </a:txBody>
                  <a:tcPr/>
                </a:tc>
                <a:extLst>
                  <a:ext uri="{0D108BD9-81ED-4DB2-BD59-A6C34878D82A}">
                    <a16:rowId xmlns:a16="http://schemas.microsoft.com/office/drawing/2014/main" val="443219251"/>
                  </a:ext>
                </a:extLst>
              </a:tr>
              <a:tr h="370840">
                <a:tc>
                  <a:txBody>
                    <a:bodyPr/>
                    <a:lstStyle/>
                    <a:p>
                      <a:r>
                        <a:rPr lang="en-US" dirty="0"/>
                        <a:t>Maximum path name</a:t>
                      </a:r>
                      <a:r>
                        <a:rPr lang="en-US" baseline="0" dirty="0"/>
                        <a:t> length</a:t>
                      </a:r>
                      <a:endParaRPr lang="en-US" dirty="0"/>
                    </a:p>
                  </a:txBody>
                  <a:tcPr/>
                </a:tc>
                <a:tc>
                  <a:txBody>
                    <a:bodyPr/>
                    <a:lstStyle/>
                    <a:p>
                      <a:r>
                        <a:rPr lang="en-US" dirty="0"/>
                        <a:t>32K Unicode characters</a:t>
                      </a:r>
                    </a:p>
                  </a:txBody>
                  <a:tcPr/>
                </a:tc>
                <a:tc>
                  <a:txBody>
                    <a:bodyPr/>
                    <a:lstStyle/>
                    <a:p>
                      <a:r>
                        <a:rPr lang="en-US" dirty="0"/>
                        <a:t>32K Unicode characters</a:t>
                      </a:r>
                    </a:p>
                  </a:txBody>
                  <a:tcPr/>
                </a:tc>
                <a:extLst>
                  <a:ext uri="{0D108BD9-81ED-4DB2-BD59-A6C34878D82A}">
                    <a16:rowId xmlns:a16="http://schemas.microsoft.com/office/drawing/2014/main" val="173052450"/>
                  </a:ext>
                </a:extLst>
              </a:tr>
              <a:tr h="370840">
                <a:tc>
                  <a:txBody>
                    <a:bodyPr/>
                    <a:lstStyle/>
                    <a:p>
                      <a:r>
                        <a:rPr lang="en-US" dirty="0"/>
                        <a:t>Maximum file size</a:t>
                      </a:r>
                    </a:p>
                  </a:txBody>
                  <a:tcPr/>
                </a:tc>
                <a:tc>
                  <a:txBody>
                    <a:bodyPr/>
                    <a:lstStyle/>
                    <a:p>
                      <a:r>
                        <a:rPr lang="en-US" dirty="0"/>
                        <a:t>256 TB</a:t>
                      </a:r>
                    </a:p>
                  </a:txBody>
                  <a:tcPr/>
                </a:tc>
                <a:tc>
                  <a:txBody>
                    <a:bodyPr/>
                    <a:lstStyle/>
                    <a:p>
                      <a:r>
                        <a:rPr lang="en-US" strike="noStrike" dirty="0">
                          <a:solidFill>
                            <a:schemeClr val="tx1"/>
                          </a:solidFill>
                        </a:rPr>
                        <a:t>35 PB</a:t>
                      </a:r>
                    </a:p>
                  </a:txBody>
                  <a:tcPr/>
                </a:tc>
                <a:extLst>
                  <a:ext uri="{0D108BD9-81ED-4DB2-BD59-A6C34878D82A}">
                    <a16:rowId xmlns:a16="http://schemas.microsoft.com/office/drawing/2014/main" val="3462151211"/>
                  </a:ext>
                </a:extLst>
              </a:tr>
              <a:tr h="370840">
                <a:tc>
                  <a:txBody>
                    <a:bodyPr/>
                    <a:lstStyle/>
                    <a:p>
                      <a:r>
                        <a:rPr lang="en-US" dirty="0"/>
                        <a:t>Maximum volume</a:t>
                      </a:r>
                      <a:r>
                        <a:rPr lang="en-US" baseline="0" dirty="0"/>
                        <a:t> size</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256</a:t>
                      </a:r>
                      <a:r>
                        <a:rPr lang="en-US" baseline="0" dirty="0"/>
                        <a:t> TB</a:t>
                      </a:r>
                      <a:endParaRPr lang="en-US" dirty="0"/>
                    </a:p>
                    <a:p>
                      <a:endParaRPr lang="en-US" dirty="0"/>
                    </a:p>
                  </a:txBody>
                  <a:tcPr/>
                </a:tc>
                <a:tc>
                  <a:txBody>
                    <a:bodyPr/>
                    <a:lstStyle/>
                    <a:p>
                      <a:r>
                        <a:rPr lang="en-US" strike="noStrike" dirty="0">
                          <a:solidFill>
                            <a:schemeClr val="tx1"/>
                          </a:solidFill>
                        </a:rPr>
                        <a:t>35 PB</a:t>
                      </a:r>
                    </a:p>
                  </a:txBody>
                  <a:tcPr/>
                </a:tc>
                <a:extLst>
                  <a:ext uri="{0D108BD9-81ED-4DB2-BD59-A6C34878D82A}">
                    <a16:rowId xmlns:a16="http://schemas.microsoft.com/office/drawing/2014/main" val="4063425024"/>
                  </a:ext>
                </a:extLst>
              </a:tr>
            </a:tbl>
          </a:graphicData>
        </a:graphic>
      </p:graphicFrame>
    </p:spTree>
    <p:extLst>
      <p:ext uri="{BB962C8B-B14F-4D97-AF65-F5344CB8AC3E}">
        <p14:creationId xmlns:p14="http://schemas.microsoft.com/office/powerpoint/2010/main" val="27904239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nvPr>
        </p:nvGraphicFramePr>
        <p:xfrm>
          <a:off x="467541" y="771550"/>
          <a:ext cx="8285832" cy="370840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BitLocker</a:t>
                      </a:r>
                      <a:r>
                        <a:rPr lang="en-US" baseline="0" dirty="0"/>
                        <a:t> Encryption</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43219251"/>
                  </a:ext>
                </a:extLst>
              </a:tr>
              <a:tr h="370840">
                <a:tc>
                  <a:txBody>
                    <a:bodyPr/>
                    <a:lstStyle/>
                    <a:p>
                      <a:r>
                        <a:rPr lang="en-US" dirty="0"/>
                        <a:t>CSV Support</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73052450"/>
                  </a:ext>
                </a:extLst>
              </a:tr>
              <a:tr h="370840">
                <a:tc>
                  <a:txBody>
                    <a:bodyPr/>
                    <a:lstStyle/>
                    <a:p>
                      <a:r>
                        <a:rPr lang="en-US" dirty="0"/>
                        <a:t>Soft links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462151211"/>
                  </a:ext>
                </a:extLst>
              </a:tr>
              <a:tr h="370840">
                <a:tc>
                  <a:txBody>
                    <a:bodyPr/>
                    <a:lstStyle/>
                    <a:p>
                      <a:r>
                        <a:rPr lang="en-US" dirty="0"/>
                        <a:t>Failover Cluster Support</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063425024"/>
                  </a:ext>
                </a:extLst>
              </a:tr>
              <a:tr h="370840">
                <a:tc>
                  <a:txBody>
                    <a:bodyPr/>
                    <a:lstStyle/>
                    <a:p>
                      <a:r>
                        <a:rPr lang="en-US" dirty="0"/>
                        <a:t>ACL</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842600418"/>
                  </a:ext>
                </a:extLst>
              </a:tr>
              <a:tr h="370840">
                <a:tc>
                  <a:txBody>
                    <a:bodyPr/>
                    <a:lstStyle/>
                    <a:p>
                      <a:r>
                        <a:rPr lang="en-US" dirty="0"/>
                        <a:t>USN Journal</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161756654"/>
                  </a:ext>
                </a:extLst>
              </a:tr>
              <a:tr h="370840">
                <a:tc>
                  <a:txBody>
                    <a:bodyPr/>
                    <a:lstStyle/>
                    <a:p>
                      <a:r>
                        <a:rPr lang="en-US" dirty="0"/>
                        <a:t>Changes notifications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321975455"/>
                  </a:ext>
                </a:extLst>
              </a:tr>
              <a:tr h="370840">
                <a:tc>
                  <a:txBody>
                    <a:bodyPr/>
                    <a:lstStyle/>
                    <a:p>
                      <a:r>
                        <a:rPr lang="en-US" dirty="0"/>
                        <a:t>Junction Points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148799647"/>
                  </a:ext>
                </a:extLst>
              </a:tr>
              <a:tr h="370840">
                <a:tc>
                  <a:txBody>
                    <a:bodyPr/>
                    <a:lstStyle/>
                    <a:p>
                      <a:r>
                        <a:rPr lang="en-US" dirty="0"/>
                        <a:t>Mount Points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628782830"/>
                  </a:ext>
                </a:extLst>
              </a:tr>
            </a:tbl>
          </a:graphicData>
        </a:graphic>
      </p:graphicFrame>
    </p:spTree>
    <p:extLst>
      <p:ext uri="{BB962C8B-B14F-4D97-AF65-F5344CB8AC3E}">
        <p14:creationId xmlns:p14="http://schemas.microsoft.com/office/powerpoint/2010/main" val="26285327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2592813880"/>
              </p:ext>
            </p:extLst>
          </p:nvPr>
        </p:nvGraphicFramePr>
        <p:xfrm>
          <a:off x="467541" y="771550"/>
          <a:ext cx="8285832" cy="397764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Reparse</a:t>
                      </a:r>
                      <a:r>
                        <a:rPr lang="en-US" baseline="0" dirty="0"/>
                        <a:t> Points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43219251"/>
                  </a:ext>
                </a:extLst>
              </a:tr>
              <a:tr h="370840">
                <a:tc>
                  <a:txBody>
                    <a:bodyPr/>
                    <a:lstStyle/>
                    <a:p>
                      <a:r>
                        <a:rPr lang="en-US" dirty="0"/>
                        <a:t>Volume Snapshots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73052450"/>
                  </a:ext>
                </a:extLst>
              </a:tr>
              <a:tr h="370840">
                <a:tc>
                  <a:txBody>
                    <a:bodyPr/>
                    <a:lstStyle/>
                    <a:p>
                      <a:r>
                        <a:rPr lang="en-US" dirty="0"/>
                        <a:t>File IDs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462151211"/>
                  </a:ext>
                </a:extLst>
              </a:tr>
              <a:tr h="370840">
                <a:tc>
                  <a:txBody>
                    <a:bodyPr/>
                    <a:lstStyle/>
                    <a:p>
                      <a:r>
                        <a:rPr lang="en-US" dirty="0" err="1"/>
                        <a:t>Oplocks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063425024"/>
                  </a:ext>
                </a:extLst>
              </a:tr>
              <a:tr h="370840">
                <a:tc>
                  <a:txBody>
                    <a:bodyPr/>
                    <a:lstStyle/>
                    <a:p>
                      <a:r>
                        <a:rPr lang="en-US" dirty="0"/>
                        <a:t>Sparse</a:t>
                      </a:r>
                      <a:r>
                        <a:rPr lang="en-US" baseline="0" dirty="0"/>
                        <a:t> files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842600418"/>
                  </a:ext>
                </a:extLst>
              </a:tr>
              <a:tr h="370840">
                <a:tc>
                  <a:txBody>
                    <a:bodyPr/>
                    <a:lstStyle/>
                    <a:p>
                      <a:r>
                        <a:rPr lang="en-US" dirty="0"/>
                        <a:t>Named</a:t>
                      </a:r>
                      <a:r>
                        <a:rPr lang="en-US" baseline="0" dirty="0"/>
                        <a:t> Streams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161756654"/>
                  </a:ext>
                </a:extLst>
              </a:tr>
              <a:tr h="370840">
                <a:tc>
                  <a:txBody>
                    <a:bodyPr/>
                    <a:lstStyle/>
                    <a:p>
                      <a:r>
                        <a:rPr lang="en-US" dirty="0"/>
                        <a:t>Block Clone</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2321975455"/>
                  </a:ext>
                </a:extLst>
              </a:tr>
              <a:tr h="370840">
                <a:tc>
                  <a:txBody>
                    <a:bodyPr/>
                    <a:lstStyle/>
                    <a:p>
                      <a:r>
                        <a:rPr lang="en-US" dirty="0"/>
                        <a:t>Sparse VDL</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2148799647"/>
                  </a:ext>
                </a:extLst>
              </a:tr>
              <a:tr h="370840">
                <a:tc>
                  <a:txBody>
                    <a:bodyPr/>
                    <a:lstStyle/>
                    <a:p>
                      <a:r>
                        <a:rPr lang="en-US" dirty="0"/>
                        <a:t>Real-time tier optimization *</a:t>
                      </a:r>
                    </a:p>
                    <a:p>
                      <a:r>
                        <a:rPr lang="en-US" dirty="0">
                          <a:solidFill>
                            <a:srgbClr val="FF0000"/>
                          </a:solidFill>
                        </a:rPr>
                        <a:t>(Renamed to Mirror-accelerated parity, S2D)</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628782830"/>
                  </a:ext>
                </a:extLst>
              </a:tr>
            </a:tbl>
          </a:graphicData>
        </a:graphic>
      </p:graphicFrame>
    </p:spTree>
    <p:extLst>
      <p:ext uri="{BB962C8B-B14F-4D97-AF65-F5344CB8AC3E}">
        <p14:creationId xmlns:p14="http://schemas.microsoft.com/office/powerpoint/2010/main" val="27507043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nvPr>
        </p:nvGraphicFramePr>
        <p:xfrm>
          <a:off x="467541" y="771550"/>
          <a:ext cx="8285832" cy="370840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File System</a:t>
                      </a:r>
                      <a:r>
                        <a:rPr lang="en-US" baseline="0" dirty="0"/>
                        <a:t> Compression</a:t>
                      </a:r>
                      <a:endParaRPr lang="en-US" dirty="0"/>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443219251"/>
                  </a:ext>
                </a:extLst>
              </a:tr>
              <a:tr h="370840">
                <a:tc>
                  <a:txBody>
                    <a:bodyPr/>
                    <a:lstStyle/>
                    <a:p>
                      <a:r>
                        <a:rPr lang="en-US" dirty="0"/>
                        <a:t>File System Encryption</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73052450"/>
                  </a:ext>
                </a:extLst>
              </a:tr>
              <a:tr h="370840">
                <a:tc>
                  <a:txBody>
                    <a:bodyPr/>
                    <a:lstStyle/>
                    <a:p>
                      <a:r>
                        <a:rPr lang="en-US" dirty="0"/>
                        <a:t>Data Deduplication</a:t>
                      </a:r>
                    </a:p>
                  </a:txBody>
                  <a:tcPr/>
                </a:tc>
                <a:tc>
                  <a:txBody>
                    <a:bodyPr/>
                    <a:lstStyle/>
                    <a:p>
                      <a:r>
                        <a:rPr lang="en-US" dirty="0"/>
                        <a:t>Yes</a:t>
                      </a:r>
                    </a:p>
                  </a:txBody>
                  <a:tcPr/>
                </a:tc>
                <a:tc>
                  <a:txBody>
                    <a:bodyPr/>
                    <a:lstStyle/>
                    <a:p>
                      <a:r>
                        <a:rPr lang="en-US" strike="sngStrike" dirty="0"/>
                        <a:t>No </a:t>
                      </a:r>
                      <a:r>
                        <a:rPr lang="en-US" strike="noStrike" dirty="0">
                          <a:solidFill>
                            <a:srgbClr val="FF0000"/>
                          </a:solidFill>
                        </a:rPr>
                        <a:t>Yes</a:t>
                      </a:r>
                      <a:endParaRPr lang="en-US" strike="sngStrike" dirty="0"/>
                    </a:p>
                  </a:txBody>
                  <a:tcPr/>
                </a:tc>
                <a:extLst>
                  <a:ext uri="{0D108BD9-81ED-4DB2-BD59-A6C34878D82A}">
                    <a16:rowId xmlns:a16="http://schemas.microsoft.com/office/drawing/2014/main" val="3462151211"/>
                  </a:ext>
                </a:extLst>
              </a:tr>
              <a:tr h="370840">
                <a:tc>
                  <a:txBody>
                    <a:bodyPr/>
                    <a:lstStyle/>
                    <a:p>
                      <a:r>
                        <a:rPr lang="en-US" dirty="0"/>
                        <a:t>Transactions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4063425024"/>
                  </a:ext>
                </a:extLst>
              </a:tr>
              <a:tr h="370840">
                <a:tc>
                  <a:txBody>
                    <a:bodyPr/>
                    <a:lstStyle/>
                    <a:p>
                      <a:r>
                        <a:rPr lang="en-US" dirty="0"/>
                        <a:t>Hard links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842600418"/>
                  </a:ext>
                </a:extLst>
              </a:tr>
              <a:tr h="370840">
                <a:tc>
                  <a:txBody>
                    <a:bodyPr/>
                    <a:lstStyle/>
                    <a:p>
                      <a:r>
                        <a:rPr lang="en-US" dirty="0"/>
                        <a:t>Object IDs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161756654"/>
                  </a:ext>
                </a:extLst>
              </a:tr>
              <a:tr h="370840">
                <a:tc>
                  <a:txBody>
                    <a:bodyPr/>
                    <a:lstStyle/>
                    <a:p>
                      <a:r>
                        <a:rPr lang="en-US" dirty="0"/>
                        <a:t>Short names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321975455"/>
                  </a:ext>
                </a:extLst>
              </a:tr>
              <a:tr h="370840">
                <a:tc>
                  <a:txBody>
                    <a:bodyPr/>
                    <a:lstStyle/>
                    <a:p>
                      <a:r>
                        <a:rPr lang="en-US" dirty="0"/>
                        <a:t>Extended Attributes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148799647"/>
                  </a:ext>
                </a:extLst>
              </a:tr>
              <a:tr h="370840">
                <a:tc>
                  <a:txBody>
                    <a:bodyPr/>
                    <a:lstStyle/>
                    <a:p>
                      <a:r>
                        <a:rPr lang="en-US" dirty="0"/>
                        <a:t>Disk quotas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628782830"/>
                  </a:ext>
                </a:extLst>
              </a:tr>
            </a:tbl>
          </a:graphicData>
        </a:graphic>
      </p:graphicFrame>
    </p:spTree>
    <p:extLst>
      <p:ext uri="{BB962C8B-B14F-4D97-AF65-F5344CB8AC3E}">
        <p14:creationId xmlns:p14="http://schemas.microsoft.com/office/powerpoint/2010/main" val="3279504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4089070700"/>
              </p:ext>
            </p:extLst>
          </p:nvPr>
        </p:nvGraphicFramePr>
        <p:xfrm>
          <a:off x="467541" y="771550"/>
          <a:ext cx="8285832" cy="350520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Bootable</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443219251"/>
                  </a:ext>
                </a:extLst>
              </a:tr>
              <a:tr h="370840">
                <a:tc>
                  <a:txBody>
                    <a:bodyPr/>
                    <a:lstStyle/>
                    <a:p>
                      <a:r>
                        <a:rPr lang="en-US" dirty="0">
                          <a:solidFill>
                            <a:schemeClr val="tx1"/>
                          </a:solidFill>
                        </a:rPr>
                        <a:t>Page file support</a:t>
                      </a:r>
                    </a:p>
                  </a:txBody>
                  <a:tcPr/>
                </a:tc>
                <a:tc>
                  <a:txBody>
                    <a:bodyPr/>
                    <a:lstStyle/>
                    <a:p>
                      <a:r>
                        <a:rPr lang="en-US" dirty="0">
                          <a:solidFill>
                            <a:schemeClr val="tx1"/>
                          </a:solidFill>
                        </a:rPr>
                        <a:t>Yes</a:t>
                      </a:r>
                    </a:p>
                  </a:txBody>
                  <a:tcPr/>
                </a:tc>
                <a:tc>
                  <a:txBody>
                    <a:bodyPr/>
                    <a:lstStyle/>
                    <a:p>
                      <a:r>
                        <a:rPr lang="en-US" dirty="0">
                          <a:solidFill>
                            <a:schemeClr val="tx1"/>
                          </a:solidFill>
                        </a:rPr>
                        <a:t>No</a:t>
                      </a:r>
                    </a:p>
                  </a:txBody>
                  <a:tcPr/>
                </a:tc>
                <a:extLst>
                  <a:ext uri="{0D108BD9-81ED-4DB2-BD59-A6C34878D82A}">
                    <a16:rowId xmlns:a16="http://schemas.microsoft.com/office/drawing/2014/main" val="3210885273"/>
                  </a:ext>
                </a:extLst>
              </a:tr>
              <a:tr h="370840">
                <a:tc>
                  <a:txBody>
                    <a:bodyPr/>
                    <a:lstStyle/>
                    <a:p>
                      <a:r>
                        <a:rPr lang="en-US" dirty="0"/>
                        <a:t>Supported on removable media</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73052450"/>
                  </a:ext>
                </a:extLst>
              </a:tr>
              <a:tr h="370840">
                <a:tc>
                  <a:txBody>
                    <a:bodyPr/>
                    <a:lstStyle/>
                    <a:p>
                      <a:r>
                        <a:rPr lang="en-US" dirty="0"/>
                        <a:t>NTFS storage tiers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3462151211"/>
                  </a:ext>
                </a:extLst>
              </a:tr>
              <a:tr h="370840">
                <a:tc>
                  <a:txBody>
                    <a:bodyPr/>
                    <a:lstStyle/>
                    <a:p>
                      <a:r>
                        <a:rPr lang="en-US" dirty="0">
                          <a:solidFill>
                            <a:srgbClr val="FF0000"/>
                          </a:solidFill>
                        </a:rPr>
                        <a:t>Thin Provisioning</a:t>
                      </a:r>
                    </a:p>
                    <a:p>
                      <a:r>
                        <a:rPr lang="en-US" dirty="0">
                          <a:solidFill>
                            <a:srgbClr val="FF0000"/>
                          </a:solidFill>
                        </a:rPr>
                        <a:t>ReFS: Storage Spaces only</a:t>
                      </a:r>
                    </a:p>
                  </a:txBody>
                  <a:tcPr/>
                </a:tc>
                <a:tc>
                  <a:txBody>
                    <a:bodyPr/>
                    <a:lstStyle/>
                    <a:p>
                      <a:r>
                        <a:rPr lang="en-US" dirty="0">
                          <a:solidFill>
                            <a:srgbClr val="FF0000"/>
                          </a:solidFill>
                        </a:rPr>
                        <a:t>Yes</a:t>
                      </a:r>
                    </a:p>
                  </a:txBody>
                  <a:tcPr/>
                </a:tc>
                <a:tc>
                  <a:txBody>
                    <a:bodyPr/>
                    <a:lstStyle/>
                    <a:p>
                      <a:r>
                        <a:rPr lang="en-US" dirty="0">
                          <a:solidFill>
                            <a:srgbClr val="FF0000"/>
                          </a:solidFill>
                        </a:rPr>
                        <a:t>Yes</a:t>
                      </a:r>
                    </a:p>
                  </a:txBody>
                  <a:tcPr/>
                </a:tc>
                <a:extLst>
                  <a:ext uri="{0D108BD9-81ED-4DB2-BD59-A6C34878D82A}">
                    <a16:rowId xmlns:a16="http://schemas.microsoft.com/office/drawing/2014/main" val="930740588"/>
                  </a:ext>
                </a:extLst>
              </a:tr>
              <a:tr h="370840">
                <a:tc>
                  <a:txBody>
                    <a:bodyPr/>
                    <a:lstStyle/>
                    <a:p>
                      <a:r>
                        <a:rPr lang="en-US" dirty="0">
                          <a:solidFill>
                            <a:srgbClr val="FF0000"/>
                          </a:solidFill>
                        </a:rPr>
                        <a:t>Offloaded Data Transfer</a:t>
                      </a:r>
                    </a:p>
                  </a:txBody>
                  <a:tcPr/>
                </a:tc>
                <a:tc>
                  <a:txBody>
                    <a:bodyPr/>
                    <a:lstStyle/>
                    <a:p>
                      <a:r>
                        <a:rPr lang="en-US" dirty="0">
                          <a:solidFill>
                            <a:srgbClr val="FF0000"/>
                          </a:solidFill>
                        </a:rPr>
                        <a:t>Yes</a:t>
                      </a:r>
                    </a:p>
                  </a:txBody>
                  <a:tcPr/>
                </a:tc>
                <a:tc>
                  <a:txBody>
                    <a:bodyPr/>
                    <a:lstStyle/>
                    <a:p>
                      <a:r>
                        <a:rPr lang="en-US" dirty="0">
                          <a:solidFill>
                            <a:srgbClr val="FF0000"/>
                          </a:solidFill>
                        </a:rPr>
                        <a:t>No</a:t>
                      </a:r>
                    </a:p>
                  </a:txBody>
                  <a:tcPr/>
                </a:tc>
                <a:extLst>
                  <a:ext uri="{0D108BD9-81ED-4DB2-BD59-A6C34878D82A}">
                    <a16:rowId xmlns:a16="http://schemas.microsoft.com/office/drawing/2014/main" val="1468233901"/>
                  </a:ext>
                </a:extLst>
              </a:tr>
              <a:tr h="370840">
                <a:tc>
                  <a:txBody>
                    <a:bodyPr/>
                    <a:lstStyle/>
                    <a:p>
                      <a:r>
                        <a:rPr lang="en-US" dirty="0">
                          <a:solidFill>
                            <a:srgbClr val="FF0000"/>
                          </a:solidFill>
                        </a:rPr>
                        <a:t>Trim/ </a:t>
                      </a:r>
                      <a:r>
                        <a:rPr lang="en-US" dirty="0" err="1">
                          <a:solidFill>
                            <a:srgbClr val="FF0000"/>
                          </a:solidFill>
                        </a:rPr>
                        <a:t>Unmap</a:t>
                      </a:r>
                      <a:endParaRPr lang="en-US" dirty="0">
                        <a:solidFill>
                          <a:srgbClr val="FF0000"/>
                        </a:solidFill>
                      </a:endParaRPr>
                    </a:p>
                    <a:p>
                      <a:r>
                        <a:rPr lang="en-US" dirty="0">
                          <a:solidFill>
                            <a:srgbClr val="FF0000"/>
                          </a:solidFill>
                        </a:rPr>
                        <a:t>ReFS: Storage Spaces Only</a:t>
                      </a:r>
                    </a:p>
                  </a:txBody>
                  <a:tcPr/>
                </a:tc>
                <a:tc>
                  <a:txBody>
                    <a:bodyPr/>
                    <a:lstStyle/>
                    <a:p>
                      <a:r>
                        <a:rPr lang="en-US" dirty="0">
                          <a:solidFill>
                            <a:srgbClr val="FF0000"/>
                          </a:solidFill>
                        </a:rPr>
                        <a:t>Yes</a:t>
                      </a:r>
                    </a:p>
                  </a:txBody>
                  <a:tcPr/>
                </a:tc>
                <a:tc>
                  <a:txBody>
                    <a:bodyPr/>
                    <a:lstStyle/>
                    <a:p>
                      <a:r>
                        <a:rPr lang="en-US" dirty="0">
                          <a:solidFill>
                            <a:srgbClr val="FF0000"/>
                          </a:solidFill>
                        </a:rPr>
                        <a:t>Yes</a:t>
                      </a:r>
                    </a:p>
                  </a:txBody>
                  <a:tcPr/>
                </a:tc>
                <a:extLst>
                  <a:ext uri="{0D108BD9-81ED-4DB2-BD59-A6C34878D82A}">
                    <a16:rowId xmlns:a16="http://schemas.microsoft.com/office/drawing/2014/main" val="2865504250"/>
                  </a:ext>
                </a:extLst>
              </a:tr>
            </a:tbl>
          </a:graphicData>
        </a:graphic>
      </p:graphicFrame>
    </p:spTree>
    <p:extLst>
      <p:ext uri="{BB962C8B-B14F-4D97-AF65-F5344CB8AC3E}">
        <p14:creationId xmlns:p14="http://schemas.microsoft.com/office/powerpoint/2010/main" val="10825683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59A2-7199-4EE6-9D6D-2DD39D4F1049}"/>
              </a:ext>
            </a:extLst>
          </p:cNvPr>
          <p:cNvSpPr>
            <a:spLocks noGrp="1"/>
          </p:cNvSpPr>
          <p:nvPr>
            <p:ph type="title"/>
          </p:nvPr>
        </p:nvSpPr>
        <p:spPr/>
        <p:txBody>
          <a:bodyPr/>
          <a:lstStyle/>
          <a:p>
            <a:r>
              <a:rPr lang="en-US" dirty="0"/>
              <a:t>Mirror-accelerated Parity</a:t>
            </a:r>
          </a:p>
        </p:txBody>
      </p:sp>
      <p:sp>
        <p:nvSpPr>
          <p:cNvPr id="3" name="Text Placeholder 2">
            <a:extLst>
              <a:ext uri="{FF2B5EF4-FFF2-40B4-BE49-F238E27FC236}">
                <a16:creationId xmlns:a16="http://schemas.microsoft.com/office/drawing/2014/main" id="{94F0B00C-BFA1-4D41-B5F2-F157129839C8}"/>
              </a:ext>
            </a:extLst>
          </p:cNvPr>
          <p:cNvSpPr>
            <a:spLocks noGrp="1"/>
          </p:cNvSpPr>
          <p:nvPr>
            <p:ph type="body" sz="quarter" idx="10"/>
          </p:nvPr>
        </p:nvSpPr>
        <p:spPr/>
        <p:txBody>
          <a:bodyPr/>
          <a:lstStyle/>
          <a:p>
            <a:pPr marL="342900" indent="-342900">
              <a:buFont typeface="Arial" panose="020B0604020202020204" pitchFamily="34" charset="0"/>
              <a:buChar char="•"/>
            </a:pPr>
            <a:r>
              <a:rPr lang="en-US" sz="2000" dirty="0"/>
              <a:t>Delivers high performance &amp; capacity efficient storage</a:t>
            </a:r>
          </a:p>
          <a:p>
            <a:pPr marL="342900" indent="-342900">
              <a:buFont typeface="Arial" panose="020B0604020202020204" pitchFamily="34" charset="0"/>
              <a:buChar char="•"/>
            </a:pPr>
            <a:r>
              <a:rPr lang="en-US" sz="2000" dirty="0"/>
              <a:t>Two logical tiers</a:t>
            </a:r>
          </a:p>
          <a:p>
            <a:pPr marL="609600" lvl="1" indent="-342900"/>
            <a:r>
              <a:rPr lang="en-US" dirty="0"/>
              <a:t>Performance tier</a:t>
            </a:r>
          </a:p>
          <a:p>
            <a:pPr marL="609600" lvl="1" indent="-342900"/>
            <a:r>
              <a:rPr lang="en-US" dirty="0"/>
              <a:t>Capacity tier</a:t>
            </a:r>
          </a:p>
          <a:p>
            <a:pPr marL="342900" indent="-342900">
              <a:buFont typeface="Arial" panose="020B0604020202020204" pitchFamily="34" charset="0"/>
              <a:buChar char="•"/>
            </a:pPr>
            <a:r>
              <a:rPr lang="en-US" sz="2000" dirty="0"/>
              <a:t>Writes occur in performance tier</a:t>
            </a:r>
          </a:p>
          <a:p>
            <a:pPr marL="342900" indent="-342900">
              <a:buFont typeface="Arial" panose="020B0604020202020204" pitchFamily="34" charset="0"/>
              <a:buChar char="•"/>
            </a:pPr>
            <a:r>
              <a:rPr lang="en-US" sz="2000" dirty="0"/>
              <a:t>Large chunks of data moved to capacity tier in real-time</a:t>
            </a:r>
          </a:p>
          <a:p>
            <a:pPr marL="342900" indent="-342900">
              <a:buFont typeface="Arial" panose="020B0604020202020204" pitchFamily="34" charset="0"/>
              <a:buChar char="•"/>
            </a:pPr>
            <a:r>
              <a:rPr lang="en-US" sz="2000" dirty="0"/>
              <a:t>Hybrid deployment: cache in S2D helps accelerate reads</a:t>
            </a:r>
          </a:p>
          <a:p>
            <a:pPr marL="342900" indent="-342900">
              <a:buFont typeface="Arial" panose="020B0604020202020204" pitchFamily="34" charset="0"/>
              <a:buChar char="•"/>
            </a:pPr>
            <a:r>
              <a:rPr lang="en-US" sz="2000" dirty="0"/>
              <a:t>Not recommended for virtualization &amp; high-performance workloads. (use three-way mirrors for better performance)</a:t>
            </a:r>
          </a:p>
        </p:txBody>
      </p:sp>
    </p:spTree>
    <p:extLst>
      <p:ext uri="{BB962C8B-B14F-4D97-AF65-F5344CB8AC3E}">
        <p14:creationId xmlns:p14="http://schemas.microsoft.com/office/powerpoint/2010/main" val="2862254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685800" y="2690961"/>
            <a:ext cx="7772400" cy="1102519"/>
          </a:xfrm>
        </p:spPr>
        <p:txBody>
          <a:bodyPr>
            <a:normAutofit fontScale="90000"/>
          </a:bodyPr>
          <a:lstStyle/>
          <a:p>
            <a:r>
              <a:rPr lang="nb-NO" dirty="0"/>
              <a:t>ReFS and Data Dedup – The 2019 edition</a:t>
            </a:r>
            <a:br>
              <a:rPr lang="nb-NO" dirty="0"/>
            </a:br>
            <a:br>
              <a:rPr lang="nb-NO" dirty="0"/>
            </a:br>
            <a:r>
              <a:rPr lang="nb-NO" dirty="0"/>
              <a:t>Mike Resseler – Director Product Management, R&amp;D @ Veeam Software</a:t>
            </a:r>
          </a:p>
        </p:txBody>
      </p:sp>
    </p:spTree>
    <p:extLst>
      <p:ext uri="{BB962C8B-B14F-4D97-AF65-F5344CB8AC3E}">
        <p14:creationId xmlns:p14="http://schemas.microsoft.com/office/powerpoint/2010/main" val="4130912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56BB-CAA1-475E-95BD-41CC383F5B9A}"/>
              </a:ext>
            </a:extLst>
          </p:cNvPr>
          <p:cNvSpPr>
            <a:spLocks noGrp="1"/>
          </p:cNvSpPr>
          <p:nvPr>
            <p:ph type="title" idx="4294967295"/>
          </p:nvPr>
        </p:nvSpPr>
        <p:spPr>
          <a:xfrm>
            <a:off x="251520" y="42058"/>
            <a:ext cx="8229600" cy="914400"/>
          </a:xfrm>
        </p:spPr>
        <p:txBody>
          <a:bodyPr/>
          <a:lstStyle/>
          <a:p>
            <a:r>
              <a:rPr lang="en-US" dirty="0"/>
              <a:t>How it works</a:t>
            </a:r>
          </a:p>
        </p:txBody>
      </p:sp>
      <p:pic>
        <p:nvPicPr>
          <p:cNvPr id="1026" name="Picture 2" descr="Mirror-Accelerated-Parity-Volume">
            <a:extLst>
              <a:ext uri="{FF2B5EF4-FFF2-40B4-BE49-F238E27FC236}">
                <a16:creationId xmlns:a16="http://schemas.microsoft.com/office/drawing/2014/main" id="{C2E68A68-7AB2-4391-AA2E-0EA4821BF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1550"/>
            <a:ext cx="91440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8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56BB-CAA1-475E-95BD-41CC383F5B9A}"/>
              </a:ext>
            </a:extLst>
          </p:cNvPr>
          <p:cNvSpPr>
            <a:spLocks noGrp="1"/>
          </p:cNvSpPr>
          <p:nvPr>
            <p:ph type="title" idx="4294967295"/>
          </p:nvPr>
        </p:nvSpPr>
        <p:spPr>
          <a:xfrm>
            <a:off x="251520" y="42058"/>
            <a:ext cx="8229600" cy="914400"/>
          </a:xfrm>
        </p:spPr>
        <p:txBody>
          <a:bodyPr/>
          <a:lstStyle/>
          <a:p>
            <a:r>
              <a:rPr lang="en-US" dirty="0"/>
              <a:t>How it works</a:t>
            </a:r>
          </a:p>
        </p:txBody>
      </p:sp>
      <p:pic>
        <p:nvPicPr>
          <p:cNvPr id="2052" name="Picture 4" descr="Mirror-Accelerated-Parity-Volume-with-Storage-Containers">
            <a:extLst>
              <a:ext uri="{FF2B5EF4-FFF2-40B4-BE49-F238E27FC236}">
                <a16:creationId xmlns:a16="http://schemas.microsoft.com/office/drawing/2014/main" id="{CA013CCA-4B59-42B2-B042-5EAB6E2B8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6755"/>
            <a:ext cx="91440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8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56BB-CAA1-475E-95BD-41CC383F5B9A}"/>
              </a:ext>
            </a:extLst>
          </p:cNvPr>
          <p:cNvSpPr>
            <a:spLocks noGrp="1"/>
          </p:cNvSpPr>
          <p:nvPr>
            <p:ph type="title" idx="4294967295"/>
          </p:nvPr>
        </p:nvSpPr>
        <p:spPr>
          <a:xfrm>
            <a:off x="251520" y="42058"/>
            <a:ext cx="8229600" cy="914400"/>
          </a:xfrm>
        </p:spPr>
        <p:txBody>
          <a:bodyPr/>
          <a:lstStyle/>
          <a:p>
            <a:r>
              <a:rPr lang="en-US" dirty="0"/>
              <a:t>How it works</a:t>
            </a:r>
          </a:p>
        </p:txBody>
      </p:sp>
      <p:pic>
        <p:nvPicPr>
          <p:cNvPr id="3074" name="Picture 2" descr="Mirror-Accelerated-Parity-Rotation">
            <a:extLst>
              <a:ext uri="{FF2B5EF4-FFF2-40B4-BE49-F238E27FC236}">
                <a16:creationId xmlns:a16="http://schemas.microsoft.com/office/drawing/2014/main" id="{886CD478-801C-4917-9288-DE516FAFA80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987574"/>
            <a:ext cx="914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460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FDAC05-7CCD-4BBE-9D34-331AEDF1FB65}"/>
              </a:ext>
            </a:extLst>
          </p:cNvPr>
          <p:cNvSpPr>
            <a:spLocks noGrp="1"/>
          </p:cNvSpPr>
          <p:nvPr>
            <p:ph type="title" idx="4294967295"/>
          </p:nvPr>
        </p:nvSpPr>
        <p:spPr>
          <a:xfrm>
            <a:off x="311918" y="171450"/>
            <a:ext cx="8364538" cy="677863"/>
          </a:xfrm>
        </p:spPr>
        <p:txBody>
          <a:bodyPr/>
          <a:lstStyle/>
          <a:p>
            <a:r>
              <a:rPr lang="en-US" dirty="0"/>
              <a:t>Writes to mirror</a:t>
            </a:r>
          </a:p>
        </p:txBody>
      </p:sp>
      <p:pic>
        <p:nvPicPr>
          <p:cNvPr id="12" name="Picture 11">
            <a:extLst>
              <a:ext uri="{FF2B5EF4-FFF2-40B4-BE49-F238E27FC236}">
                <a16:creationId xmlns:a16="http://schemas.microsoft.com/office/drawing/2014/main" id="{90F6F90B-9DA6-4E27-9217-6E0BBFDCC603}"/>
              </a:ext>
            </a:extLst>
          </p:cNvPr>
          <p:cNvPicPr>
            <a:picLocks noChangeAspect="1"/>
          </p:cNvPicPr>
          <p:nvPr/>
        </p:nvPicPr>
        <p:blipFill>
          <a:blip r:embed="rId3"/>
          <a:stretch>
            <a:fillRect/>
          </a:stretch>
        </p:blipFill>
        <p:spPr>
          <a:xfrm>
            <a:off x="0" y="1424178"/>
            <a:ext cx="9144000" cy="2295144"/>
          </a:xfrm>
          <a:prstGeom prst="rect">
            <a:avLst/>
          </a:prstGeom>
        </p:spPr>
      </p:pic>
    </p:spTree>
    <p:extLst>
      <p:ext uri="{BB962C8B-B14F-4D97-AF65-F5344CB8AC3E}">
        <p14:creationId xmlns:p14="http://schemas.microsoft.com/office/powerpoint/2010/main" val="3208191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FDAC05-7CCD-4BBE-9D34-331AEDF1FB65}"/>
              </a:ext>
            </a:extLst>
          </p:cNvPr>
          <p:cNvSpPr>
            <a:spLocks noGrp="1"/>
          </p:cNvSpPr>
          <p:nvPr>
            <p:ph type="title" idx="4294967295"/>
          </p:nvPr>
        </p:nvSpPr>
        <p:spPr>
          <a:xfrm>
            <a:off x="311918" y="171450"/>
            <a:ext cx="8364538" cy="677863"/>
          </a:xfrm>
        </p:spPr>
        <p:txBody>
          <a:bodyPr/>
          <a:lstStyle/>
          <a:p>
            <a:r>
              <a:rPr lang="en-US" dirty="0"/>
              <a:t>Writes to mirror, reallocated from Parity</a:t>
            </a:r>
          </a:p>
        </p:txBody>
      </p:sp>
      <p:pic>
        <p:nvPicPr>
          <p:cNvPr id="3" name="Picture 2">
            <a:extLst>
              <a:ext uri="{FF2B5EF4-FFF2-40B4-BE49-F238E27FC236}">
                <a16:creationId xmlns:a16="http://schemas.microsoft.com/office/drawing/2014/main" id="{3C789084-1289-4C9F-AAB2-AE8CC0B57683}"/>
              </a:ext>
            </a:extLst>
          </p:cNvPr>
          <p:cNvPicPr>
            <a:picLocks noChangeAspect="1"/>
          </p:cNvPicPr>
          <p:nvPr/>
        </p:nvPicPr>
        <p:blipFill>
          <a:blip r:embed="rId3"/>
          <a:stretch>
            <a:fillRect/>
          </a:stretch>
        </p:blipFill>
        <p:spPr>
          <a:xfrm>
            <a:off x="0" y="1419606"/>
            <a:ext cx="9144000" cy="2304288"/>
          </a:xfrm>
          <a:prstGeom prst="rect">
            <a:avLst/>
          </a:prstGeom>
        </p:spPr>
      </p:pic>
    </p:spTree>
    <p:extLst>
      <p:ext uri="{BB962C8B-B14F-4D97-AF65-F5344CB8AC3E}">
        <p14:creationId xmlns:p14="http://schemas.microsoft.com/office/powerpoint/2010/main" val="281617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FDAC05-7CCD-4BBE-9D34-331AEDF1FB65}"/>
              </a:ext>
            </a:extLst>
          </p:cNvPr>
          <p:cNvSpPr>
            <a:spLocks noGrp="1"/>
          </p:cNvSpPr>
          <p:nvPr>
            <p:ph type="title" idx="4294967295"/>
          </p:nvPr>
        </p:nvSpPr>
        <p:spPr>
          <a:xfrm>
            <a:off x="311918" y="171450"/>
            <a:ext cx="8364538" cy="677863"/>
          </a:xfrm>
        </p:spPr>
        <p:txBody>
          <a:bodyPr/>
          <a:lstStyle/>
          <a:p>
            <a:r>
              <a:rPr lang="en-US" dirty="0"/>
              <a:t>Writes to parity</a:t>
            </a:r>
          </a:p>
        </p:txBody>
      </p:sp>
      <p:pic>
        <p:nvPicPr>
          <p:cNvPr id="3" name="Picture 2">
            <a:extLst>
              <a:ext uri="{FF2B5EF4-FFF2-40B4-BE49-F238E27FC236}">
                <a16:creationId xmlns:a16="http://schemas.microsoft.com/office/drawing/2014/main" id="{3C789084-1289-4C9F-AAB2-AE8CC0B57683}"/>
              </a:ext>
            </a:extLst>
          </p:cNvPr>
          <p:cNvPicPr>
            <a:picLocks noChangeAspect="1"/>
          </p:cNvPicPr>
          <p:nvPr/>
        </p:nvPicPr>
        <p:blipFill>
          <a:blip r:embed="rId3"/>
          <a:stretch>
            <a:fillRect/>
          </a:stretch>
        </p:blipFill>
        <p:spPr>
          <a:xfrm>
            <a:off x="36001" y="1419606"/>
            <a:ext cx="9071998" cy="2304288"/>
          </a:xfrm>
          <a:prstGeom prst="rect">
            <a:avLst/>
          </a:prstGeom>
        </p:spPr>
      </p:pic>
    </p:spTree>
    <p:extLst>
      <p:ext uri="{BB962C8B-B14F-4D97-AF65-F5344CB8AC3E}">
        <p14:creationId xmlns:p14="http://schemas.microsoft.com/office/powerpoint/2010/main" val="3466363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D6C8-6DFB-47F4-BB4B-A41AE7675B28}"/>
              </a:ext>
            </a:extLst>
          </p:cNvPr>
          <p:cNvSpPr>
            <a:spLocks noGrp="1"/>
          </p:cNvSpPr>
          <p:nvPr>
            <p:ph type="title"/>
          </p:nvPr>
        </p:nvSpPr>
        <p:spPr/>
        <p:txBody>
          <a:bodyPr/>
          <a:lstStyle/>
          <a:p>
            <a:r>
              <a:rPr lang="en-US" dirty="0"/>
              <a:t>IO performance </a:t>
            </a:r>
          </a:p>
        </p:txBody>
      </p:sp>
      <p:sp>
        <p:nvSpPr>
          <p:cNvPr id="3" name="Text Placeholder 2">
            <a:extLst>
              <a:ext uri="{FF2B5EF4-FFF2-40B4-BE49-F238E27FC236}">
                <a16:creationId xmlns:a16="http://schemas.microsoft.com/office/drawing/2014/main" id="{DEF2611C-F9F2-401B-B61C-9405E382314A}"/>
              </a:ext>
            </a:extLst>
          </p:cNvPr>
          <p:cNvSpPr>
            <a:spLocks noGrp="1"/>
          </p:cNvSpPr>
          <p:nvPr>
            <p:ph type="body" sz="quarter" idx="10"/>
          </p:nvPr>
        </p:nvSpPr>
        <p:spPr/>
        <p:txBody>
          <a:bodyPr/>
          <a:lstStyle/>
          <a:p>
            <a:r>
              <a:rPr lang="en-US" dirty="0"/>
              <a:t>Writes: As a “rule of thumb”</a:t>
            </a:r>
          </a:p>
          <a:p>
            <a:pPr marL="342900" indent="-342900">
              <a:buFont typeface="Arial" panose="020B0604020202020204" pitchFamily="34" charset="0"/>
              <a:buChar char="•"/>
            </a:pPr>
            <a:r>
              <a:rPr lang="en-US" dirty="0"/>
              <a:t>Mirror tier fastest</a:t>
            </a:r>
          </a:p>
          <a:p>
            <a:pPr marL="342900" indent="-342900">
              <a:buFont typeface="Arial" panose="020B0604020202020204" pitchFamily="34" charset="0"/>
              <a:buChar char="•"/>
            </a:pPr>
            <a:r>
              <a:rPr lang="en-US" dirty="0"/>
              <a:t>Then reallocated writes</a:t>
            </a:r>
          </a:p>
          <a:p>
            <a:pPr marL="342900" indent="-342900">
              <a:buFont typeface="Arial" panose="020B0604020202020204" pitchFamily="34" charset="0"/>
              <a:buChar char="•"/>
            </a:pPr>
            <a:r>
              <a:rPr lang="en-US" dirty="0"/>
              <a:t>Then Parity tier</a:t>
            </a:r>
          </a:p>
          <a:p>
            <a:r>
              <a:rPr lang="en-US" dirty="0"/>
              <a:t>Read:</a:t>
            </a:r>
          </a:p>
          <a:p>
            <a:pPr marL="342900" indent="-342900">
              <a:buFont typeface="Arial" panose="020B0604020202020204" pitchFamily="34" charset="0"/>
              <a:buChar char="•"/>
            </a:pPr>
            <a:r>
              <a:rPr lang="en-US" dirty="0"/>
              <a:t>Same (when the same media type)</a:t>
            </a:r>
          </a:p>
          <a:p>
            <a:pPr marL="342900" indent="-342900">
              <a:buFont typeface="Arial" panose="020B0604020202020204" pitchFamily="34" charset="0"/>
              <a:buChar char="•"/>
            </a:pPr>
            <a:r>
              <a:rPr lang="en-US" dirty="0"/>
              <a:t>If different media type, the cache can help you</a:t>
            </a:r>
          </a:p>
        </p:txBody>
      </p:sp>
    </p:spTree>
    <p:extLst>
      <p:ext uri="{BB962C8B-B14F-4D97-AF65-F5344CB8AC3E}">
        <p14:creationId xmlns:p14="http://schemas.microsoft.com/office/powerpoint/2010/main" val="11283201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B2F4A-05E7-4BE9-8EA9-3828A5D40E4A}"/>
              </a:ext>
            </a:extLst>
          </p:cNvPr>
          <p:cNvSpPr>
            <a:spLocks noGrp="1"/>
          </p:cNvSpPr>
          <p:nvPr>
            <p:ph type="title"/>
          </p:nvPr>
        </p:nvSpPr>
        <p:spPr/>
        <p:txBody>
          <a:bodyPr/>
          <a:lstStyle/>
          <a:p>
            <a:r>
              <a:rPr lang="en-US" dirty="0"/>
              <a:t>ReFS compaction</a:t>
            </a:r>
          </a:p>
        </p:txBody>
      </p:sp>
      <p:sp>
        <p:nvSpPr>
          <p:cNvPr id="3" name="Text Placeholder 2">
            <a:extLst>
              <a:ext uri="{FF2B5EF4-FFF2-40B4-BE49-F238E27FC236}">
                <a16:creationId xmlns:a16="http://schemas.microsoft.com/office/drawing/2014/main" id="{3C166C59-8491-4A6D-BAA6-CF9F33E9A86A}"/>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Only in fall’s semi-annual release (1709) and Windows Server 2019</a:t>
            </a:r>
          </a:p>
          <a:p>
            <a:pPr marL="342900" indent="-342900">
              <a:buFont typeface="Arial" panose="020B0604020202020204" pitchFamily="34" charset="0"/>
              <a:buChar char="•"/>
            </a:pPr>
            <a:r>
              <a:rPr lang="en-US" dirty="0"/>
              <a:t>Before: if mirror-tier becomes full, performance (could) degrade (heavily)</a:t>
            </a:r>
          </a:p>
          <a:p>
            <a:pPr marL="342900" indent="-342900">
              <a:buFont typeface="Arial" panose="020B0604020202020204" pitchFamily="34" charset="0"/>
              <a:buChar char="•"/>
            </a:pPr>
            <a:r>
              <a:rPr lang="en-US" dirty="0"/>
              <a:t>Compaction = freeing up space in mirror for hot data</a:t>
            </a:r>
          </a:p>
        </p:txBody>
      </p:sp>
    </p:spTree>
    <p:extLst>
      <p:ext uri="{BB962C8B-B14F-4D97-AF65-F5344CB8AC3E}">
        <p14:creationId xmlns:p14="http://schemas.microsoft.com/office/powerpoint/2010/main" val="39605988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6158-9B0F-4778-8531-861F4A5D7BE2}"/>
              </a:ext>
            </a:extLst>
          </p:cNvPr>
          <p:cNvSpPr>
            <a:spLocks noGrp="1"/>
          </p:cNvSpPr>
          <p:nvPr>
            <p:ph type="title"/>
          </p:nvPr>
        </p:nvSpPr>
        <p:spPr/>
        <p:txBody>
          <a:bodyPr/>
          <a:lstStyle/>
          <a:p>
            <a:r>
              <a:rPr lang="en-US" dirty="0"/>
              <a:t>Performance optimizations</a:t>
            </a:r>
          </a:p>
        </p:txBody>
      </p:sp>
      <p:sp>
        <p:nvSpPr>
          <p:cNvPr id="3" name="Text Placeholder 2">
            <a:extLst>
              <a:ext uri="{FF2B5EF4-FFF2-40B4-BE49-F238E27FC236}">
                <a16:creationId xmlns:a16="http://schemas.microsoft.com/office/drawing/2014/main" id="{D724C403-E2CD-4E31-9BD0-2B3554678CC7}"/>
              </a:ext>
            </a:extLst>
          </p:cNvPr>
          <p:cNvSpPr>
            <a:spLocks noGrp="1"/>
          </p:cNvSpPr>
          <p:nvPr>
            <p:ph type="body" sz="quarter" idx="10"/>
          </p:nvPr>
        </p:nvSpPr>
        <p:spPr/>
        <p:txBody>
          <a:bodyPr/>
          <a:lstStyle/>
          <a:p>
            <a:r>
              <a:rPr lang="en-US" dirty="0"/>
              <a:t>Tip:</a:t>
            </a:r>
          </a:p>
          <a:p>
            <a:pPr marL="344488" lvl="1" indent="-344488"/>
            <a:r>
              <a:rPr lang="en-US" dirty="0"/>
              <a:t>Place write-heavy VHDs in different subdirectories</a:t>
            </a:r>
          </a:p>
          <a:p>
            <a:r>
              <a:rPr lang="en-US" dirty="0"/>
              <a:t>Performance Counter</a:t>
            </a:r>
          </a:p>
          <a:p>
            <a:pPr marL="342900" indent="-342900">
              <a:buFont typeface="Arial" panose="020B0604020202020204" pitchFamily="34" charset="0"/>
              <a:buChar char="•"/>
            </a:pPr>
            <a:r>
              <a:rPr lang="en-US" sz="2000" dirty="0"/>
              <a:t>ReFS\Data allocations slow tier/sec ReFS\Metadata allocations slow tier/sec</a:t>
            </a:r>
          </a:p>
          <a:p>
            <a:r>
              <a:rPr lang="en-US" dirty="0"/>
              <a:t>Rotation Aggressiveness</a:t>
            </a:r>
          </a:p>
          <a:p>
            <a:pPr marL="342900" indent="-342900">
              <a:buFont typeface="Arial" panose="020B0604020202020204" pitchFamily="34" charset="0"/>
              <a:buChar char="•"/>
            </a:pPr>
            <a:r>
              <a:rPr lang="en-US" sz="2000" dirty="0"/>
              <a:t>Key: HKEY_LOCAL_MACHINE\System\</a:t>
            </a:r>
            <a:r>
              <a:rPr lang="en-US" sz="2000" dirty="0" err="1"/>
              <a:t>CurrentControlSet</a:t>
            </a:r>
            <a:r>
              <a:rPr lang="en-US" sz="2000" dirty="0"/>
              <a:t>\Policies</a:t>
            </a:r>
          </a:p>
          <a:p>
            <a:pPr marL="342900" indent="-342900">
              <a:buFont typeface="Arial" panose="020B0604020202020204" pitchFamily="34" charset="0"/>
              <a:buChar char="•"/>
            </a:pPr>
            <a:r>
              <a:rPr lang="en-US" sz="2000" dirty="0" err="1"/>
              <a:t>ValueName</a:t>
            </a:r>
            <a:r>
              <a:rPr lang="en-US" sz="2000" dirty="0"/>
              <a:t> (DWORD): </a:t>
            </a:r>
            <a:r>
              <a:rPr lang="en-US" sz="2000" dirty="0" err="1"/>
              <a:t>DataDestageSsdFillRatioThreshold</a:t>
            </a:r>
            <a:endParaRPr lang="en-US" sz="2000" dirty="0"/>
          </a:p>
          <a:p>
            <a:pPr marL="342900" indent="-342900">
              <a:buFont typeface="Arial" panose="020B0604020202020204" pitchFamily="34" charset="0"/>
              <a:buChar char="•"/>
            </a:pPr>
            <a:r>
              <a:rPr lang="en-US" sz="2000" dirty="0" err="1"/>
              <a:t>ValueType</a:t>
            </a:r>
            <a:r>
              <a:rPr lang="en-US" sz="2000" dirty="0"/>
              <a:t>: Percentage</a:t>
            </a:r>
          </a:p>
        </p:txBody>
      </p:sp>
    </p:spTree>
    <p:extLst>
      <p:ext uri="{BB962C8B-B14F-4D97-AF65-F5344CB8AC3E}">
        <p14:creationId xmlns:p14="http://schemas.microsoft.com/office/powerpoint/2010/main" val="25185706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E57A-8807-4E29-B2F3-C9EFF994B792}"/>
              </a:ext>
            </a:extLst>
          </p:cNvPr>
          <p:cNvSpPr>
            <a:spLocks noGrp="1"/>
          </p:cNvSpPr>
          <p:nvPr>
            <p:ph type="title"/>
          </p:nvPr>
        </p:nvSpPr>
        <p:spPr/>
        <p:txBody>
          <a:bodyPr/>
          <a:lstStyle/>
          <a:p>
            <a:r>
              <a:rPr lang="en-US" dirty="0"/>
              <a:t>Performance optimizations</a:t>
            </a:r>
          </a:p>
        </p:txBody>
      </p:sp>
      <p:sp>
        <p:nvSpPr>
          <p:cNvPr id="3" name="Text Placeholder 2">
            <a:extLst>
              <a:ext uri="{FF2B5EF4-FFF2-40B4-BE49-F238E27FC236}">
                <a16:creationId xmlns:a16="http://schemas.microsoft.com/office/drawing/2014/main" id="{BEDC9BEE-C9C7-403A-BE5A-8B76814D4F44}"/>
              </a:ext>
            </a:extLst>
          </p:cNvPr>
          <p:cNvSpPr>
            <a:spLocks noGrp="1"/>
          </p:cNvSpPr>
          <p:nvPr>
            <p:ph type="body" sz="quarter" idx="10"/>
          </p:nvPr>
        </p:nvSpPr>
        <p:spPr/>
        <p:txBody>
          <a:bodyPr/>
          <a:lstStyle/>
          <a:p>
            <a:r>
              <a:rPr lang="en-US" dirty="0"/>
              <a:t>Increase the size of the mirrored tier</a:t>
            </a:r>
          </a:p>
          <a:p>
            <a:pPr lvl="1"/>
            <a:r>
              <a:rPr lang="en-US" sz="1400" dirty="0">
                <a:solidFill>
                  <a:srgbClr val="0101FD"/>
                </a:solidFill>
                <a:latin typeface="Consolas" panose="020B0609020204030204" pitchFamily="49" charset="0"/>
              </a:rPr>
              <a:t>Resize-</a:t>
            </a:r>
            <a:r>
              <a:rPr lang="en-US" sz="1400" dirty="0" err="1">
                <a:solidFill>
                  <a:srgbClr val="0101FD"/>
                </a:solidFill>
                <a:latin typeface="Consolas" panose="020B0609020204030204" pitchFamily="49" charset="0"/>
              </a:rPr>
              <a:t>StorageTier</a:t>
            </a:r>
            <a:r>
              <a:rPr lang="en-US" sz="1400" dirty="0">
                <a:solidFill>
                  <a:srgbClr val="007D9A"/>
                </a:solidFill>
                <a:latin typeface="Consolas" panose="020B0609020204030204" pitchFamily="49" charset="0"/>
              </a:rPr>
              <a:t> -</a:t>
            </a:r>
            <a:r>
              <a:rPr lang="en-US" sz="1400" dirty="0" err="1">
                <a:solidFill>
                  <a:srgbClr val="007D9A"/>
                </a:solidFill>
                <a:latin typeface="Consolas" panose="020B0609020204030204" pitchFamily="49" charset="0"/>
              </a:rPr>
              <a:t>FriendlyName</a:t>
            </a:r>
            <a:r>
              <a:rPr lang="en-US" sz="1400" dirty="0">
                <a:solidFill>
                  <a:srgbClr val="000000"/>
                </a:solidFill>
                <a:latin typeface="Courier New" panose="02070309020205020404" pitchFamily="49" charset="0"/>
              </a:rPr>
              <a:t> “Performance”</a:t>
            </a:r>
            <a:r>
              <a:rPr lang="en-US" sz="1400" dirty="0">
                <a:solidFill>
                  <a:srgbClr val="007D9A"/>
                </a:solidFill>
                <a:latin typeface="Consolas" panose="020B0609020204030204" pitchFamily="49" charset="0"/>
              </a:rPr>
              <a:t> -Size</a:t>
            </a:r>
            <a:r>
              <a:rPr lang="en-US" sz="1400" dirty="0">
                <a:solidFill>
                  <a:srgbClr val="000000"/>
                </a:solidFill>
                <a:latin typeface="Courier New" panose="02070309020205020404" pitchFamily="49" charset="0"/>
              </a:rPr>
              <a:t> </a:t>
            </a:r>
            <a:r>
              <a:rPr lang="en-US" sz="1400" dirty="0">
                <a:solidFill>
                  <a:srgbClr val="000000"/>
                </a:solidFill>
                <a:latin typeface="Consolas" panose="020B0609020204030204" pitchFamily="49" charset="0"/>
              </a:rPr>
              <a:t>20</a:t>
            </a:r>
            <a:r>
              <a:rPr lang="en-US" sz="1400" dirty="0">
                <a:solidFill>
                  <a:srgbClr val="000000"/>
                </a:solidFill>
                <a:latin typeface="Courier New" panose="02070309020205020404" pitchFamily="49" charset="0"/>
              </a:rPr>
              <a:t>GB </a:t>
            </a:r>
          </a:p>
          <a:p>
            <a:pPr lvl="1"/>
            <a:r>
              <a:rPr lang="en-US" sz="1400" dirty="0">
                <a:solidFill>
                  <a:srgbClr val="0101FD"/>
                </a:solidFill>
                <a:latin typeface="Consolas" panose="020B0609020204030204" pitchFamily="49" charset="0"/>
              </a:rPr>
              <a:t>Resize-</a:t>
            </a:r>
            <a:r>
              <a:rPr lang="en-US" sz="1400" dirty="0" err="1">
                <a:solidFill>
                  <a:srgbClr val="0101FD"/>
                </a:solidFill>
                <a:latin typeface="Consolas" panose="020B0609020204030204" pitchFamily="49" charset="0"/>
              </a:rPr>
              <a:t>StorageTier</a:t>
            </a:r>
            <a:r>
              <a:rPr lang="en-US" sz="1400" dirty="0">
                <a:solidFill>
                  <a:srgbClr val="007D9A"/>
                </a:solidFill>
                <a:latin typeface="Consolas" panose="020B0609020204030204" pitchFamily="49" charset="0"/>
              </a:rPr>
              <a:t> -</a:t>
            </a:r>
            <a:r>
              <a:rPr lang="en-US" sz="1400" dirty="0" err="1">
                <a:solidFill>
                  <a:srgbClr val="007D9A"/>
                </a:solidFill>
                <a:latin typeface="Consolas" panose="020B0609020204030204" pitchFamily="49" charset="0"/>
              </a:rPr>
              <a:t>InputObject</a:t>
            </a:r>
            <a:r>
              <a:rPr lang="en-US" sz="1400" dirty="0">
                <a:solidFill>
                  <a:srgbClr val="000000"/>
                </a:solidFill>
                <a:latin typeface="Courier New" panose="02070309020205020404" pitchFamily="49" charset="0"/>
              </a:rPr>
              <a:t> (</a:t>
            </a:r>
            <a:r>
              <a:rPr lang="en-US" sz="1400" dirty="0">
                <a:solidFill>
                  <a:srgbClr val="0101FD"/>
                </a:solidFill>
                <a:latin typeface="Consolas" panose="020B0609020204030204" pitchFamily="49" charset="0"/>
              </a:rPr>
              <a:t>Get-</a:t>
            </a:r>
            <a:r>
              <a:rPr lang="en-US" sz="1400" dirty="0" err="1">
                <a:solidFill>
                  <a:srgbClr val="0101FD"/>
                </a:solidFill>
                <a:latin typeface="Consolas" panose="020B0609020204030204" pitchFamily="49" charset="0"/>
              </a:rPr>
              <a:t>StorageTier</a:t>
            </a:r>
            <a:r>
              <a:rPr lang="en-US" sz="1400" dirty="0">
                <a:solidFill>
                  <a:srgbClr val="007D9A"/>
                </a:solidFill>
                <a:latin typeface="Consolas" panose="020B0609020204030204" pitchFamily="49" charset="0"/>
              </a:rPr>
              <a:t> -</a:t>
            </a:r>
            <a:r>
              <a:rPr lang="en-US" sz="1400" dirty="0" err="1">
                <a:solidFill>
                  <a:srgbClr val="007D9A"/>
                </a:solidFill>
                <a:latin typeface="Consolas" panose="020B0609020204030204" pitchFamily="49" charset="0"/>
              </a:rPr>
              <a:t>FriendlyName</a:t>
            </a:r>
            <a:r>
              <a:rPr lang="en-US" sz="1400" dirty="0">
                <a:solidFill>
                  <a:srgbClr val="000000"/>
                </a:solidFill>
                <a:latin typeface="Courier New" panose="02070309020205020404" pitchFamily="49" charset="0"/>
              </a:rPr>
              <a:t> “Performance”)</a:t>
            </a:r>
            <a:r>
              <a:rPr lang="en-US" sz="1400" dirty="0">
                <a:solidFill>
                  <a:srgbClr val="007D9A"/>
                </a:solidFill>
                <a:latin typeface="Consolas" panose="020B0609020204030204" pitchFamily="49" charset="0"/>
              </a:rPr>
              <a:t> -Size</a:t>
            </a:r>
            <a:r>
              <a:rPr lang="en-US" sz="1400" dirty="0">
                <a:solidFill>
                  <a:srgbClr val="000000"/>
                </a:solidFill>
                <a:latin typeface="Courier New" panose="02070309020205020404" pitchFamily="49" charset="0"/>
              </a:rPr>
              <a:t> </a:t>
            </a:r>
            <a:r>
              <a:rPr lang="en-US" sz="1400" dirty="0">
                <a:solidFill>
                  <a:srgbClr val="000000"/>
                </a:solidFill>
                <a:latin typeface="Consolas" panose="020B0609020204030204" pitchFamily="49" charset="0"/>
              </a:rPr>
              <a:t>20</a:t>
            </a:r>
            <a:r>
              <a:rPr lang="en-US" sz="1400" dirty="0">
                <a:solidFill>
                  <a:srgbClr val="000000"/>
                </a:solidFill>
                <a:latin typeface="Courier New" panose="02070309020205020404" pitchFamily="49" charset="0"/>
              </a:rPr>
              <a:t>GB</a:t>
            </a:r>
          </a:p>
          <a:p>
            <a:r>
              <a:rPr lang="en-US" dirty="0"/>
              <a:t>TIP:</a:t>
            </a:r>
          </a:p>
          <a:p>
            <a:pPr marL="342900" indent="-342900">
              <a:buFont typeface="Arial" panose="020B0604020202020204" pitchFamily="34" charset="0"/>
              <a:buChar char="•"/>
            </a:pPr>
            <a:r>
              <a:rPr lang="en-US" sz="1800" dirty="0"/>
              <a:t>Resize the Partition and Volume after you resize the </a:t>
            </a:r>
            <a:r>
              <a:rPr lang="en-US" sz="1800" dirty="0" err="1"/>
              <a:t>StorageTier</a:t>
            </a:r>
            <a:endParaRPr lang="en-US" sz="1800" dirty="0"/>
          </a:p>
          <a:p>
            <a:pPr marL="342900" indent="-342900">
              <a:buFont typeface="Arial" panose="020B0604020202020204" pitchFamily="34" charset="0"/>
              <a:buChar char="•"/>
            </a:pPr>
            <a:endParaRPr lang="en-US" dirty="0"/>
          </a:p>
          <a:p>
            <a:endParaRPr lang="en-US" sz="1800" dirty="0"/>
          </a:p>
        </p:txBody>
      </p:sp>
    </p:spTree>
    <p:extLst>
      <p:ext uri="{BB962C8B-B14F-4D97-AF65-F5344CB8AC3E}">
        <p14:creationId xmlns:p14="http://schemas.microsoft.com/office/powerpoint/2010/main" val="27029149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92546"/>
            <a:ext cx="9144000" cy="6079787"/>
          </a:xfrm>
          <a:prstGeom prst="rect">
            <a:avLst/>
          </a:prstGeom>
        </p:spPr>
      </p:pic>
      <p:sp>
        <p:nvSpPr>
          <p:cNvPr id="3"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ReFS</a:t>
            </a:r>
            <a:endParaRPr lang="it-IT" sz="3200" dirty="0">
              <a:solidFill>
                <a:schemeClr val="bg1"/>
              </a:solidFill>
            </a:endParaRPr>
          </a:p>
        </p:txBody>
      </p:sp>
    </p:spTree>
    <p:extLst>
      <p:ext uri="{BB962C8B-B14F-4D97-AF65-F5344CB8AC3E}">
        <p14:creationId xmlns:p14="http://schemas.microsoft.com/office/powerpoint/2010/main" val="257069389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VDL</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Sparse VDL = technique to zero files fast</a:t>
            </a:r>
          </a:p>
          <a:p>
            <a:pPr marL="342900" indent="-342900">
              <a:buFont typeface="Arial" panose="020B0604020202020204" pitchFamily="34" charset="0"/>
              <a:buChar char="•"/>
            </a:pPr>
            <a:r>
              <a:rPr lang="en-US" dirty="0"/>
              <a:t>What took previously minutes and hours now can be done in seconds</a:t>
            </a:r>
          </a:p>
        </p:txBody>
      </p:sp>
    </p:spTree>
    <p:extLst>
      <p:ext uri="{BB962C8B-B14F-4D97-AF65-F5344CB8AC3E}">
        <p14:creationId xmlns:p14="http://schemas.microsoft.com/office/powerpoint/2010/main" val="37382477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p>
        </p:txBody>
      </p:sp>
      <p:sp>
        <p:nvSpPr>
          <p:cNvPr id="3" name="Text Placeholder 2"/>
          <p:cNvSpPr>
            <a:spLocks noGrp="1"/>
          </p:cNvSpPr>
          <p:nvPr>
            <p:ph type="body" sz="quarter" idx="10"/>
          </p:nvPr>
        </p:nvSpPr>
        <p:spPr/>
        <p:txBody>
          <a:bodyPr/>
          <a:lstStyle/>
          <a:p>
            <a:endParaRPr lang="en-US"/>
          </a:p>
        </p:txBody>
      </p:sp>
      <p:pic>
        <p:nvPicPr>
          <p:cNvPr id="4" name="VHDCre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512" y="100975"/>
            <a:ext cx="8784976" cy="4941550"/>
          </a:xfrm>
          <a:prstGeom prst="rect">
            <a:avLst/>
          </a:prstGeom>
        </p:spPr>
      </p:pic>
    </p:spTree>
    <p:extLst>
      <p:ext uri="{BB962C8B-B14F-4D97-AF65-F5344CB8AC3E}">
        <p14:creationId xmlns:p14="http://schemas.microsoft.com/office/powerpoint/2010/main" val="184686970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Cloning</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Performs copies as a low-cost metadata operation </a:t>
            </a:r>
          </a:p>
          <a:p>
            <a:pPr marL="342900" indent="-342900">
              <a:buFont typeface="Arial" panose="020B0604020202020204" pitchFamily="34" charset="0"/>
              <a:buChar char="•"/>
            </a:pPr>
            <a:r>
              <a:rPr lang="en-US" dirty="0"/>
              <a:t>ReFS enables multiple files to share the same logical clusters (physical locations on a volume)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362607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1760" y="1275606"/>
            <a:ext cx="4295125" cy="2376264"/>
          </a:xfrm>
          <a:prstGeom prst="rect">
            <a:avLst/>
          </a:prstGeom>
        </p:spPr>
      </p:pic>
      <p:sp>
        <p:nvSpPr>
          <p:cNvPr id="5" name="Title 4"/>
          <p:cNvSpPr>
            <a:spLocks noGrp="1"/>
          </p:cNvSpPr>
          <p:nvPr>
            <p:ph type="title"/>
          </p:nvPr>
        </p:nvSpPr>
        <p:spPr/>
        <p:txBody>
          <a:bodyPr/>
          <a:lstStyle/>
          <a:p>
            <a:r>
              <a:rPr lang="en-US" dirty="0"/>
              <a:t>How does it work</a:t>
            </a:r>
          </a:p>
        </p:txBody>
      </p:sp>
    </p:spTree>
    <p:extLst>
      <p:ext uri="{BB962C8B-B14F-4D97-AF65-F5344CB8AC3E}">
        <p14:creationId xmlns:p14="http://schemas.microsoft.com/office/powerpoint/2010/main" val="1737582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4016" y="1280160"/>
            <a:ext cx="4317522" cy="2377440"/>
          </a:xfrm>
          <a:prstGeom prst="rect">
            <a:avLst/>
          </a:prstGeom>
        </p:spPr>
      </p:pic>
      <p:sp>
        <p:nvSpPr>
          <p:cNvPr id="3" name="Title 2"/>
          <p:cNvSpPr>
            <a:spLocks noGrp="1"/>
          </p:cNvSpPr>
          <p:nvPr>
            <p:ph type="title"/>
          </p:nvPr>
        </p:nvSpPr>
        <p:spPr/>
        <p:txBody>
          <a:bodyPr/>
          <a:lstStyle/>
          <a:p>
            <a:r>
              <a:rPr lang="en-US" dirty="0"/>
              <a:t>How does it work</a:t>
            </a:r>
          </a:p>
        </p:txBody>
      </p:sp>
    </p:spTree>
    <p:extLst>
      <p:ext uri="{BB962C8B-B14F-4D97-AF65-F5344CB8AC3E}">
        <p14:creationId xmlns:p14="http://schemas.microsoft.com/office/powerpoint/2010/main" val="11081715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4016" y="1280160"/>
            <a:ext cx="4358643" cy="2377440"/>
          </a:xfrm>
          <a:prstGeom prst="rect">
            <a:avLst/>
          </a:prstGeom>
        </p:spPr>
      </p:pic>
      <p:sp>
        <p:nvSpPr>
          <p:cNvPr id="3" name="Title 2"/>
          <p:cNvSpPr>
            <a:spLocks noGrp="1"/>
          </p:cNvSpPr>
          <p:nvPr>
            <p:ph type="title"/>
          </p:nvPr>
        </p:nvSpPr>
        <p:spPr/>
        <p:txBody>
          <a:bodyPr/>
          <a:lstStyle/>
          <a:p>
            <a:r>
              <a:rPr lang="en-US" dirty="0"/>
              <a:t>How does it work</a:t>
            </a:r>
          </a:p>
        </p:txBody>
      </p:sp>
    </p:spTree>
    <p:extLst>
      <p:ext uri="{BB962C8B-B14F-4D97-AF65-F5344CB8AC3E}">
        <p14:creationId xmlns:p14="http://schemas.microsoft.com/office/powerpoint/2010/main" val="40689412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Hyper-V Example</a:t>
            </a:r>
          </a:p>
        </p:txBody>
      </p:sp>
      <p:pic>
        <p:nvPicPr>
          <p:cNvPr id="5" name="VHDMer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512" y="60471"/>
            <a:ext cx="8856984" cy="4982054"/>
          </a:xfrm>
          <a:prstGeom prst="rect">
            <a:avLst/>
          </a:prstGeom>
        </p:spPr>
      </p:pic>
    </p:spTree>
    <p:extLst>
      <p:ext uri="{BB962C8B-B14F-4D97-AF65-F5344CB8AC3E}">
        <p14:creationId xmlns:p14="http://schemas.microsoft.com/office/powerpoint/2010/main" val="312393007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 Streams</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Ensures consistency with allocate-on-write, so that data blocks are never modified in-place.</a:t>
            </a:r>
          </a:p>
          <a:p>
            <a:pPr marL="342900" indent="-342900">
              <a:buFont typeface="Arial" panose="020B0604020202020204" pitchFamily="34" charset="0"/>
              <a:buChar char="•"/>
            </a:pPr>
            <a:r>
              <a:rPr lang="en-US" dirty="0"/>
              <a:t>Enabled by default for metadata</a:t>
            </a:r>
          </a:p>
          <a:p>
            <a:pPr marL="342900" indent="-342900">
              <a:buFont typeface="Arial" panose="020B0604020202020204" pitchFamily="34" charset="0"/>
              <a:buChar char="•"/>
            </a:pPr>
            <a:r>
              <a:rPr lang="en-US" b="1" dirty="0"/>
              <a:t>Not</a:t>
            </a:r>
            <a:r>
              <a:rPr lang="en-US" dirty="0"/>
              <a:t> for data itself!</a:t>
            </a:r>
          </a:p>
          <a:p>
            <a:pPr marL="342900" indent="-342900">
              <a:buFont typeface="Arial" panose="020B0604020202020204" pitchFamily="34" charset="0"/>
              <a:buChar char="•"/>
            </a:pPr>
            <a:r>
              <a:rPr lang="en-US" dirty="0"/>
              <a:t>Detects and notifies you about Bit Rot</a:t>
            </a:r>
            <a:br>
              <a:rPr lang="en-US" dirty="0"/>
            </a:br>
            <a:endParaRPr lang="en-US" dirty="0"/>
          </a:p>
        </p:txBody>
      </p:sp>
    </p:spTree>
    <p:extLst>
      <p:ext uri="{BB962C8B-B14F-4D97-AF65-F5344CB8AC3E}">
        <p14:creationId xmlns:p14="http://schemas.microsoft.com/office/powerpoint/2010/main" val="333242006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Uses Checksums</a:t>
            </a:r>
          </a:p>
          <a:p>
            <a:pPr marL="342900" indent="-342900">
              <a:buFont typeface="Arial" panose="020B0604020202020204" pitchFamily="34" charset="0"/>
              <a:buChar char="•"/>
            </a:pPr>
            <a:r>
              <a:rPr lang="en-US" dirty="0"/>
              <a:t>Can be enabled on Volume / File / Folder (with inheritance)</a:t>
            </a:r>
          </a:p>
          <a:p>
            <a:pPr marL="342900" indent="-342900">
              <a:buFont typeface="Arial" panose="020B0604020202020204" pitchFamily="34" charset="0"/>
              <a:buChar char="•"/>
            </a:pPr>
            <a:r>
              <a:rPr lang="en-US" dirty="0"/>
              <a:t>Before returning data, checksum is calculated</a:t>
            </a:r>
          </a:p>
          <a:p>
            <a:pPr marL="342900" indent="-342900">
              <a:buFont typeface="Arial" panose="020B0604020202020204" pitchFamily="34" charset="0"/>
              <a:buChar char="•"/>
            </a:pPr>
            <a:r>
              <a:rPr lang="en-US" dirty="0"/>
              <a:t>In case of checksum error</a:t>
            </a:r>
          </a:p>
          <a:p>
            <a:pPr marL="609600" lvl="1" indent="-342900"/>
            <a:r>
              <a:rPr lang="en-US" dirty="0"/>
              <a:t>No data returned (when there is no additional copy)</a:t>
            </a:r>
          </a:p>
          <a:p>
            <a:pPr marL="609600" lvl="1" indent="-342900"/>
            <a:r>
              <a:rPr lang="en-US" dirty="0"/>
              <a:t>Attempt to repair</a:t>
            </a:r>
          </a:p>
          <a:p>
            <a:pPr marL="342900" lvl="2" indent="-342900"/>
            <a:r>
              <a:rPr lang="en-US" dirty="0"/>
              <a:t>			Successful: Data returned</a:t>
            </a:r>
          </a:p>
          <a:p>
            <a:pPr marL="342900" lvl="2" indent="-342900"/>
            <a:r>
              <a:rPr lang="en-US" dirty="0"/>
              <a:t>			Not Successful: Error</a:t>
            </a:r>
          </a:p>
        </p:txBody>
      </p:sp>
    </p:spTree>
    <p:extLst>
      <p:ext uri="{BB962C8B-B14F-4D97-AF65-F5344CB8AC3E}">
        <p14:creationId xmlns:p14="http://schemas.microsoft.com/office/powerpoint/2010/main" val="22258902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619672" y="127140"/>
            <a:ext cx="5616624" cy="4964890"/>
          </a:xfrm>
          <a:prstGeom prst="rect">
            <a:avLst/>
          </a:prstGeom>
        </p:spPr>
      </p:pic>
    </p:spTree>
    <p:extLst>
      <p:ext uri="{BB962C8B-B14F-4D97-AF65-F5344CB8AC3E}">
        <p14:creationId xmlns:p14="http://schemas.microsoft.com/office/powerpoint/2010/main" val="10913418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Scalability</a:t>
            </a:r>
            <a:endParaRPr lang="it-IT" sz="3200" dirty="0">
              <a:solidFill>
                <a:schemeClr val="bg1"/>
              </a:solidFill>
            </a:endParaRPr>
          </a:p>
        </p:txBody>
      </p:sp>
    </p:spTree>
    <p:extLst>
      <p:ext uri="{BB962C8B-B14F-4D97-AF65-F5344CB8AC3E}">
        <p14:creationId xmlns:p14="http://schemas.microsoft.com/office/powerpoint/2010/main" val="372318173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 versus 64k</a:t>
            </a:r>
          </a:p>
        </p:txBody>
      </p:sp>
      <p:pic>
        <p:nvPicPr>
          <p:cNvPr id="6" name="Picture 5"/>
          <p:cNvPicPr>
            <a:picLocks noChangeAspect="1"/>
          </p:cNvPicPr>
          <p:nvPr/>
        </p:nvPicPr>
        <p:blipFill>
          <a:blip r:embed="rId3"/>
          <a:stretch>
            <a:fillRect/>
          </a:stretch>
        </p:blipFill>
        <p:spPr>
          <a:xfrm>
            <a:off x="51147" y="1779662"/>
            <a:ext cx="9041705" cy="1584176"/>
          </a:xfrm>
          <a:prstGeom prst="rect">
            <a:avLst/>
          </a:prstGeom>
        </p:spPr>
      </p:pic>
      <p:sp>
        <p:nvSpPr>
          <p:cNvPr id="7" name="TextBox 6"/>
          <p:cNvSpPr txBox="1"/>
          <p:nvPr/>
        </p:nvSpPr>
        <p:spPr>
          <a:xfrm>
            <a:off x="1655081" y="3925610"/>
            <a:ext cx="5832648" cy="369332"/>
          </a:xfrm>
          <a:prstGeom prst="rect">
            <a:avLst/>
          </a:prstGeom>
          <a:noFill/>
        </p:spPr>
        <p:txBody>
          <a:bodyPr wrap="square" rtlCol="0">
            <a:spAutoFit/>
          </a:bodyPr>
          <a:lstStyle/>
          <a:p>
            <a:pPr algn="ctr"/>
            <a:r>
              <a:rPr lang="en-US" dirty="0"/>
              <a:t>Source block = 506 KB</a:t>
            </a:r>
          </a:p>
        </p:txBody>
      </p:sp>
    </p:spTree>
    <p:extLst>
      <p:ext uri="{BB962C8B-B14F-4D97-AF65-F5344CB8AC3E}">
        <p14:creationId xmlns:p14="http://schemas.microsoft.com/office/powerpoint/2010/main" val="188642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a:t>
            </a:r>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393192" y="1920240"/>
            <a:ext cx="8413508" cy="1529112"/>
          </a:xfrm>
          <a:prstGeom prst="rect">
            <a:avLst/>
          </a:prstGeom>
        </p:spPr>
      </p:pic>
      <p:sp>
        <p:nvSpPr>
          <p:cNvPr id="6" name="TextBox 5"/>
          <p:cNvSpPr txBox="1"/>
          <p:nvPr/>
        </p:nvSpPr>
        <p:spPr>
          <a:xfrm>
            <a:off x="1655081" y="3925610"/>
            <a:ext cx="5832648" cy="369332"/>
          </a:xfrm>
          <a:prstGeom prst="rect">
            <a:avLst/>
          </a:prstGeom>
          <a:noFill/>
        </p:spPr>
        <p:txBody>
          <a:bodyPr wrap="square" rtlCol="0">
            <a:spAutoFit/>
          </a:bodyPr>
          <a:lstStyle/>
          <a:p>
            <a:pPr algn="ctr"/>
            <a:r>
              <a:rPr lang="en-US" dirty="0"/>
              <a:t>Consumes 126.5 clusters so 127</a:t>
            </a:r>
          </a:p>
        </p:txBody>
      </p:sp>
    </p:spTree>
    <p:extLst>
      <p:ext uri="{BB962C8B-B14F-4D97-AF65-F5344CB8AC3E}">
        <p14:creationId xmlns:p14="http://schemas.microsoft.com/office/powerpoint/2010/main" val="3611943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64k</a:t>
            </a:r>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389436" y="1923678"/>
            <a:ext cx="8434550" cy="1532936"/>
          </a:xfrm>
          <a:prstGeom prst="rect">
            <a:avLst/>
          </a:prstGeom>
        </p:spPr>
      </p:pic>
      <p:sp>
        <p:nvSpPr>
          <p:cNvPr id="5" name="TextBox 4"/>
          <p:cNvSpPr txBox="1"/>
          <p:nvPr/>
        </p:nvSpPr>
        <p:spPr>
          <a:xfrm>
            <a:off x="1655081" y="3925610"/>
            <a:ext cx="5832648" cy="369332"/>
          </a:xfrm>
          <a:prstGeom prst="rect">
            <a:avLst/>
          </a:prstGeom>
          <a:noFill/>
        </p:spPr>
        <p:txBody>
          <a:bodyPr wrap="square" rtlCol="0">
            <a:spAutoFit/>
          </a:bodyPr>
          <a:lstStyle/>
          <a:p>
            <a:pPr algn="ctr"/>
            <a:r>
              <a:rPr lang="en-US" dirty="0"/>
              <a:t>Consumes 7.9 clusters so 8</a:t>
            </a:r>
          </a:p>
        </p:txBody>
      </p:sp>
    </p:spTree>
    <p:extLst>
      <p:ext uri="{BB962C8B-B14F-4D97-AF65-F5344CB8AC3E}">
        <p14:creationId xmlns:p14="http://schemas.microsoft.com/office/powerpoint/2010/main" val="82307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 versus 64k: Per MFST</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Per MSFT: </a:t>
            </a:r>
            <a:r>
              <a:rPr lang="en-US" dirty="0">
                <a:hlinkClick r:id="rId3"/>
              </a:rPr>
              <a:t>https://blogs.technet.microsoft.com/filecab/2017/01/13/cluster-size-recommendations-for-refs-and-ntfs/</a:t>
            </a:r>
            <a:endParaRPr lang="en-US" dirty="0"/>
          </a:p>
          <a:p>
            <a:pPr marL="342900" indent="-342900">
              <a:buFont typeface="Arial" panose="020B0604020202020204" pitchFamily="34" charset="0"/>
              <a:buChar char="•"/>
            </a:pPr>
            <a:r>
              <a:rPr lang="en-US" dirty="0"/>
              <a:t>Use 4K:</a:t>
            </a:r>
          </a:p>
          <a:p>
            <a:pPr marL="609600" lvl="1" indent="-342900"/>
            <a:r>
              <a:rPr lang="en-US" dirty="0"/>
              <a:t>IO amplification</a:t>
            </a:r>
          </a:p>
          <a:p>
            <a:pPr marL="609600" lvl="1" indent="-342900"/>
            <a:r>
              <a:rPr lang="en-US" dirty="0"/>
              <a:t>Greater compatibility with Hyper-V I/O granularity</a:t>
            </a:r>
          </a:p>
          <a:p>
            <a:pPr marL="342900" indent="-342900">
              <a:buFont typeface="Arial" panose="020B0604020202020204" pitchFamily="34" charset="0"/>
              <a:buChar char="•"/>
            </a:pPr>
            <a:r>
              <a:rPr lang="en-US" dirty="0"/>
              <a:t>Use 64K:</a:t>
            </a:r>
          </a:p>
          <a:p>
            <a:pPr marL="609600" lvl="1" indent="-342900"/>
            <a:r>
              <a:rPr lang="en-US" dirty="0"/>
              <a:t>large, sequential IO</a:t>
            </a:r>
          </a:p>
        </p:txBody>
      </p:sp>
    </p:spTree>
    <p:extLst>
      <p:ext uri="{BB962C8B-B14F-4D97-AF65-F5344CB8AC3E}">
        <p14:creationId xmlns:p14="http://schemas.microsoft.com/office/powerpoint/2010/main" val="7045622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 versus 64k: From the field</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Use 64K for larger volumes</a:t>
            </a:r>
          </a:p>
          <a:p>
            <a:pPr marL="342900" indent="-342900">
              <a:buFont typeface="Arial" panose="020B0604020202020204" pitchFamily="34" charset="0"/>
              <a:buChar char="•"/>
            </a:pPr>
            <a:r>
              <a:rPr lang="en-US" dirty="0"/>
              <a:t>Doesn’t kill the CPU / Memory</a:t>
            </a:r>
          </a:p>
        </p:txBody>
      </p:sp>
    </p:spTree>
    <p:extLst>
      <p:ext uri="{BB962C8B-B14F-4D97-AF65-F5344CB8AC3E}">
        <p14:creationId xmlns:p14="http://schemas.microsoft.com/office/powerpoint/2010/main" val="381526014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reads</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Luca Dell’Oca: </a:t>
            </a:r>
          </a:p>
          <a:p>
            <a:r>
              <a:rPr lang="en-US" sz="2000" dirty="0">
                <a:hlinkClick r:id="rId2"/>
              </a:rPr>
              <a:t>http://www.virtualtothecore.com/en/refs-cluster-size-with-veeam-backup-replication-64kb-or-4kb/</a:t>
            </a:r>
            <a:endParaRPr lang="en-US" dirty="0"/>
          </a:p>
          <a:p>
            <a:pPr marL="342900" indent="-342900">
              <a:buFont typeface="Arial" panose="020B0604020202020204" pitchFamily="34" charset="0"/>
              <a:buChar char="•"/>
            </a:pPr>
            <a:r>
              <a:rPr lang="en-US" dirty="0"/>
              <a:t>Anton Kolomyeytsev </a:t>
            </a:r>
          </a:p>
          <a:p>
            <a:r>
              <a:rPr lang="en-US" sz="2000" dirty="0">
                <a:hlinkClick r:id="rId3"/>
              </a:rPr>
              <a:t>https://www.starwindsoftware.com/blog/log-structured-file-systems-microsoft-refs-v2-short-insight</a:t>
            </a:r>
            <a:endParaRPr lang="en-US" sz="2000" dirty="0"/>
          </a:p>
          <a:p>
            <a:r>
              <a:rPr lang="en-US" sz="2000" dirty="0">
                <a:hlinkClick r:id="rId4"/>
              </a:rPr>
              <a:t>https://www.starwindsoftware.com/blog/log-structured-file-systems-microsoft-refs-v2-investigation-part-1</a:t>
            </a:r>
            <a:endParaRPr lang="en-US" sz="2000" dirty="0"/>
          </a:p>
          <a:p>
            <a:r>
              <a:rPr lang="en-US" sz="2000" dirty="0">
                <a:hlinkClick r:id="rId5"/>
              </a:rPr>
              <a:t>https://www.starwindsoftware.com/blog/refs-performance</a:t>
            </a:r>
            <a:endParaRPr lang="en-US" sz="2000" dirty="0"/>
          </a:p>
          <a:p>
            <a:endParaRPr lang="en-US" dirty="0"/>
          </a:p>
        </p:txBody>
      </p:sp>
    </p:spTree>
    <p:extLst>
      <p:ext uri="{BB962C8B-B14F-4D97-AF65-F5344CB8AC3E}">
        <p14:creationId xmlns:p14="http://schemas.microsoft.com/office/powerpoint/2010/main" val="31311861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7F7B-027E-44F8-A95C-F84366E67DCF}"/>
              </a:ext>
            </a:extLst>
          </p:cNvPr>
          <p:cNvSpPr>
            <a:spLocks noGrp="1"/>
          </p:cNvSpPr>
          <p:nvPr>
            <p:ph type="title"/>
          </p:nvPr>
        </p:nvSpPr>
        <p:spPr/>
        <p:txBody>
          <a:bodyPr/>
          <a:lstStyle/>
          <a:p>
            <a:r>
              <a:rPr lang="en-US" dirty="0"/>
              <a:t>What we have learned…</a:t>
            </a:r>
          </a:p>
        </p:txBody>
      </p:sp>
      <p:sp>
        <p:nvSpPr>
          <p:cNvPr id="3" name="Text Placeholder 2">
            <a:extLst>
              <a:ext uri="{FF2B5EF4-FFF2-40B4-BE49-F238E27FC236}">
                <a16:creationId xmlns:a16="http://schemas.microsoft.com/office/drawing/2014/main" id="{62089D23-9FC2-4EB1-A638-C76E90834E00}"/>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Windows Server 2019</a:t>
            </a:r>
          </a:p>
          <a:p>
            <a:pPr marL="342900" indent="-342900">
              <a:buFont typeface="Arial" panose="020B0604020202020204" pitchFamily="34" charset="0"/>
              <a:buChar char="•"/>
            </a:pPr>
            <a:r>
              <a:rPr lang="en-US" dirty="0"/>
              <a:t>Windows Server 2016 with September 2018 updates or later (KB4343884)</a:t>
            </a:r>
          </a:p>
          <a:p>
            <a:pPr marL="342900" indent="-342900">
              <a:buFont typeface="Arial" panose="020B0604020202020204" pitchFamily="34" charset="0"/>
              <a:buChar char="•"/>
            </a:pPr>
            <a:r>
              <a:rPr lang="en-US" dirty="0"/>
              <a:t>Windows 10 Pro </a:t>
            </a:r>
            <a:r>
              <a:rPr lang="en-US" i="1" dirty="0"/>
              <a:t>for Workstations</a:t>
            </a:r>
          </a:p>
          <a:p>
            <a:pPr marL="342900" indent="-342900">
              <a:buFont typeface="Arial" panose="020B0604020202020204" pitchFamily="34" charset="0"/>
              <a:buChar char="•"/>
            </a:pPr>
            <a:r>
              <a:rPr lang="en-US" dirty="0"/>
              <a:t>ReFS.sys driver version 2457 or later</a:t>
            </a:r>
          </a:p>
          <a:p>
            <a:pPr marL="342900" indent="-342900">
              <a:buFont typeface="Arial" panose="020B0604020202020204" pitchFamily="34" charset="0"/>
              <a:buChar char="•"/>
            </a:pPr>
            <a:r>
              <a:rPr lang="en-US" dirty="0"/>
              <a:t>Don’t use it if:</a:t>
            </a:r>
          </a:p>
          <a:p>
            <a:pPr lvl="1"/>
            <a:r>
              <a:rPr lang="en-US" dirty="0"/>
              <a:t>You need to boot from it</a:t>
            </a:r>
          </a:p>
          <a:p>
            <a:pPr lvl="1"/>
            <a:r>
              <a:rPr lang="en-US" dirty="0"/>
              <a:t>You need file level encryption (volume level does work)</a:t>
            </a:r>
          </a:p>
          <a:p>
            <a:pPr lvl="1"/>
            <a:r>
              <a:rPr lang="en-US" dirty="0"/>
              <a:t>You need disk quotas</a:t>
            </a:r>
          </a:p>
          <a:p>
            <a:endParaRPr lang="en-US" dirty="0"/>
          </a:p>
        </p:txBody>
      </p:sp>
    </p:spTree>
    <p:extLst>
      <p:ext uri="{BB962C8B-B14F-4D97-AF65-F5344CB8AC3E}">
        <p14:creationId xmlns:p14="http://schemas.microsoft.com/office/powerpoint/2010/main" val="379771893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7F7B-027E-44F8-A95C-F84366E67DCF}"/>
              </a:ext>
            </a:extLst>
          </p:cNvPr>
          <p:cNvSpPr>
            <a:spLocks noGrp="1"/>
          </p:cNvSpPr>
          <p:nvPr>
            <p:ph type="title"/>
          </p:nvPr>
        </p:nvSpPr>
        <p:spPr/>
        <p:txBody>
          <a:bodyPr/>
          <a:lstStyle/>
          <a:p>
            <a:r>
              <a:rPr lang="en-US" dirty="0"/>
              <a:t>What we have learned…</a:t>
            </a:r>
          </a:p>
        </p:txBody>
      </p:sp>
      <p:sp>
        <p:nvSpPr>
          <p:cNvPr id="3" name="Text Placeholder 2">
            <a:extLst>
              <a:ext uri="{FF2B5EF4-FFF2-40B4-BE49-F238E27FC236}">
                <a16:creationId xmlns:a16="http://schemas.microsoft.com/office/drawing/2014/main" id="{62089D23-9FC2-4EB1-A638-C76E90834E00}"/>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Issues are seen with CCM and 3</a:t>
            </a:r>
            <a:r>
              <a:rPr lang="en-US" baseline="30000" dirty="0"/>
              <a:t>rd</a:t>
            </a:r>
            <a:r>
              <a:rPr lang="en-US" dirty="0"/>
              <a:t> party AV providers</a:t>
            </a:r>
          </a:p>
          <a:p>
            <a:pPr marL="342900" indent="-342900">
              <a:buFont typeface="Arial" panose="020B0604020202020204" pitchFamily="34" charset="0"/>
              <a:buChar char="•"/>
            </a:pPr>
            <a:r>
              <a:rPr lang="en-US" dirty="0"/>
              <a:t>Our advice: 1 GB memory per 1 TB but:</a:t>
            </a:r>
          </a:p>
          <a:p>
            <a:pPr marL="609600" lvl="1" indent="-342900"/>
            <a:r>
              <a:rPr lang="en-US" dirty="0"/>
              <a:t>We stress tested 40 TB with only 8 GB</a:t>
            </a:r>
          </a:p>
          <a:p>
            <a:pPr marL="609600" lvl="1" indent="-342900"/>
            <a:r>
              <a:rPr lang="en-US" dirty="0"/>
              <a:t>Backup of &gt; 100 VMs, per VM-backup file</a:t>
            </a:r>
          </a:p>
          <a:p>
            <a:pPr marL="609600" lvl="1" indent="-342900"/>
            <a:r>
              <a:rPr lang="en-US" dirty="0"/>
              <a:t>Weekly synthetic </a:t>
            </a:r>
            <a:r>
              <a:rPr lang="en-US" dirty="0" err="1"/>
              <a:t>fulls</a:t>
            </a:r>
            <a:endParaRPr lang="en-US" dirty="0"/>
          </a:p>
          <a:p>
            <a:pPr marL="609600" lvl="1" indent="-342900"/>
            <a:r>
              <a:rPr lang="en-US" dirty="0"/>
              <a:t>No spikes in CPU or RAM</a:t>
            </a:r>
          </a:p>
          <a:p>
            <a:pPr marL="342900" indent="-342900">
              <a:buFont typeface="Arial" panose="020B0604020202020204" pitchFamily="34" charset="0"/>
              <a:buChar char="•"/>
            </a:pPr>
            <a:r>
              <a:rPr lang="en-US" dirty="0"/>
              <a:t>Don’t use non-HCL hardware</a:t>
            </a:r>
          </a:p>
          <a:p>
            <a:pPr marL="609600" lvl="1" indent="-342900"/>
            <a:r>
              <a:rPr lang="en-US" dirty="0"/>
              <a:t>we have seen volume loss on some of those, specifically on RAID controllers without battery-backed write cache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9323219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5EE4-0FDE-4D4A-A653-BC085510B36E}"/>
              </a:ext>
            </a:extLst>
          </p:cNvPr>
          <p:cNvSpPr>
            <a:spLocks noGrp="1"/>
          </p:cNvSpPr>
          <p:nvPr>
            <p:ph type="title"/>
          </p:nvPr>
        </p:nvSpPr>
        <p:spPr/>
        <p:txBody>
          <a:bodyPr/>
          <a:lstStyle/>
          <a:p>
            <a:r>
              <a:rPr lang="en-US" dirty="0"/>
              <a:t>Counters</a:t>
            </a:r>
          </a:p>
        </p:txBody>
      </p:sp>
      <p:sp>
        <p:nvSpPr>
          <p:cNvPr id="3" name="Text Placeholder 2">
            <a:extLst>
              <a:ext uri="{FF2B5EF4-FFF2-40B4-BE49-F238E27FC236}">
                <a16:creationId xmlns:a16="http://schemas.microsoft.com/office/drawing/2014/main" id="{958CD599-798D-4302-9073-CECF0388CC4F}"/>
              </a:ext>
            </a:extLst>
          </p:cNvPr>
          <p:cNvSpPr>
            <a:spLocks noGrp="1"/>
          </p:cNvSpPr>
          <p:nvPr>
            <p:ph type="body" sz="quarter" idx="10"/>
          </p:nvPr>
        </p:nvSpPr>
        <p:spPr/>
        <p:txBody>
          <a:bodyPr/>
          <a:lstStyle/>
          <a:p>
            <a:r>
              <a:rPr lang="en-US" sz="1100" dirty="0"/>
              <a:t>\ReFS(Drive:)\Allocation of Data Clusters on Fast Tier/sec::Sec </a:t>
            </a:r>
          </a:p>
          <a:p>
            <a:r>
              <a:rPr lang="en-US" sz="1100" dirty="0"/>
              <a:t>\ReFS(Drive:)\Allocation of Data Clusters on Slow Tier/sec::sec </a:t>
            </a:r>
          </a:p>
          <a:p>
            <a:r>
              <a:rPr lang="en-US" sz="1100" dirty="0"/>
              <a:t>\ReFS(Drive:)\Allocation of Metadata Clusters on Fast Tier/sec::Sec </a:t>
            </a:r>
          </a:p>
          <a:p>
            <a:r>
              <a:rPr lang="en-US" sz="1100" dirty="0"/>
              <a:t>\ReFS(Drive:)\Allocation of Metadata Clusters on Slow Tier/sec::Sec </a:t>
            </a:r>
          </a:p>
          <a:p>
            <a:r>
              <a:rPr lang="en-US" sz="1100" dirty="0"/>
              <a:t>\ReFS(Drive:)\Checkpoint latency (100 ns)::100ns </a:t>
            </a:r>
          </a:p>
          <a:p>
            <a:r>
              <a:rPr lang="en-US" sz="1100" dirty="0"/>
              <a:t>\ReFS(Drive:)\Checkpoints/sec::Sec </a:t>
            </a:r>
          </a:p>
          <a:p>
            <a:r>
              <a:rPr lang="en-US" sz="1100" dirty="0"/>
              <a:t>\ReFS(Drive:)\Compacted Container Fill Ratio (%)::% </a:t>
            </a:r>
          </a:p>
          <a:p>
            <a:r>
              <a:rPr lang="en-US" sz="1100" dirty="0"/>
              <a:t>\ReFS(Drive:)\Compaction Failure Count </a:t>
            </a:r>
          </a:p>
          <a:p>
            <a:r>
              <a:rPr lang="en-US" sz="1100" dirty="0"/>
              <a:t>\ReFS(Drive:)\Compaction read latency (100 ns)::100ns </a:t>
            </a:r>
          </a:p>
          <a:p>
            <a:r>
              <a:rPr lang="en-US" sz="1100" dirty="0"/>
              <a:t>\ReFS(Drive:)\Compaction write latency (100 ns)::100ns </a:t>
            </a:r>
          </a:p>
          <a:p>
            <a:r>
              <a:rPr lang="en-US" sz="1100" dirty="0"/>
              <a:t>\ReFS(Drive:)\Compactions failed due to ineligible container </a:t>
            </a:r>
          </a:p>
          <a:p>
            <a:r>
              <a:rPr lang="en-US" sz="1100" dirty="0"/>
              <a:t>\ReFS(Drive:)\Compactions failed due to max fragmentation </a:t>
            </a:r>
          </a:p>
          <a:p>
            <a:r>
              <a:rPr lang="en-US" sz="1100" dirty="0"/>
              <a:t>\ReFS(Drive:)\Container </a:t>
            </a:r>
            <a:r>
              <a:rPr lang="en-US" sz="1100" dirty="0" err="1"/>
              <a:t>Destages</a:t>
            </a:r>
            <a:r>
              <a:rPr lang="en-US" sz="1100" dirty="0"/>
              <a:t> From Fast Tier/sec::Sec </a:t>
            </a:r>
          </a:p>
          <a:p>
            <a:r>
              <a:rPr lang="en-US" sz="1100" dirty="0"/>
              <a:t>\ReFS(Drive:)\Container </a:t>
            </a:r>
            <a:r>
              <a:rPr lang="en-US" sz="1100" dirty="0" err="1"/>
              <a:t>Destages</a:t>
            </a:r>
            <a:r>
              <a:rPr lang="en-US" sz="1100" dirty="0"/>
              <a:t> From Slow Tier/sec::Sec </a:t>
            </a:r>
          </a:p>
          <a:p>
            <a:r>
              <a:rPr lang="en-US" sz="1100" dirty="0"/>
              <a:t>\ReFS(Drive:)\Container Move Failure Count </a:t>
            </a:r>
          </a:p>
          <a:p>
            <a:r>
              <a:rPr lang="en-US" sz="1100" dirty="0"/>
              <a:t>\ReFS(Drive:)\Container Move Retry Count </a:t>
            </a:r>
          </a:p>
          <a:p>
            <a:r>
              <a:rPr lang="en-US" sz="1100" dirty="0"/>
              <a:t>\ReFS(Drive:)\Container moves failed due to ineligible container </a:t>
            </a:r>
          </a:p>
          <a:p>
            <a:r>
              <a:rPr lang="en-US" sz="1100" dirty="0"/>
              <a:t>\ReFS(Drive:)\Current Fast Tier Data Fill Percentage::% </a:t>
            </a:r>
          </a:p>
          <a:p>
            <a:r>
              <a:rPr lang="en-US" sz="1100" dirty="0"/>
              <a:t>\ReFS(Drive:)\Current Fast Tier Metadata Fill Percentage::% </a:t>
            </a:r>
          </a:p>
          <a:p>
            <a:r>
              <a:rPr lang="en-US" sz="1100" dirty="0"/>
              <a:t>\ReFS(Drive:)\Current Slow Tier Data Fill Percentage::% </a:t>
            </a:r>
          </a:p>
          <a:p>
            <a:r>
              <a:rPr lang="en-US" sz="1100" dirty="0"/>
              <a:t>\ReFS(Drive:)\Current Slow Tier Metadata Fill Percentage::% </a:t>
            </a:r>
          </a:p>
          <a:p>
            <a:r>
              <a:rPr lang="en-US" sz="1100" dirty="0"/>
              <a:t>\ReFS(Drive:)\Data Compactions/sec::Sec </a:t>
            </a:r>
          </a:p>
        </p:txBody>
      </p:sp>
    </p:spTree>
    <p:extLst>
      <p:ext uri="{BB962C8B-B14F-4D97-AF65-F5344CB8AC3E}">
        <p14:creationId xmlns:p14="http://schemas.microsoft.com/office/powerpoint/2010/main" val="143551199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6FD3-F707-4EEF-9FB6-6C577C4E5923}"/>
              </a:ext>
            </a:extLst>
          </p:cNvPr>
          <p:cNvSpPr>
            <a:spLocks noGrp="1"/>
          </p:cNvSpPr>
          <p:nvPr>
            <p:ph type="title"/>
          </p:nvPr>
        </p:nvSpPr>
        <p:spPr/>
        <p:txBody>
          <a:bodyPr/>
          <a:lstStyle/>
          <a:p>
            <a:r>
              <a:rPr lang="en-US" dirty="0"/>
              <a:t>Counters</a:t>
            </a:r>
          </a:p>
        </p:txBody>
      </p:sp>
      <p:sp>
        <p:nvSpPr>
          <p:cNvPr id="3" name="Text Placeholder 2">
            <a:extLst>
              <a:ext uri="{FF2B5EF4-FFF2-40B4-BE49-F238E27FC236}">
                <a16:creationId xmlns:a16="http://schemas.microsoft.com/office/drawing/2014/main" id="{B48A86DD-1F37-47A7-8EAD-37F64D83E9B7}"/>
              </a:ext>
            </a:extLst>
          </p:cNvPr>
          <p:cNvSpPr>
            <a:spLocks noGrp="1"/>
          </p:cNvSpPr>
          <p:nvPr>
            <p:ph type="body" sz="quarter" idx="10"/>
          </p:nvPr>
        </p:nvSpPr>
        <p:spPr/>
        <p:txBody>
          <a:bodyPr/>
          <a:lstStyle/>
          <a:p>
            <a:r>
              <a:rPr lang="en-US" sz="1100" dirty="0"/>
              <a:t>\ReFS(Drive:)\Data In Place Write Clusters/sec::Sec </a:t>
            </a:r>
          </a:p>
          <a:p>
            <a:r>
              <a:rPr lang="en-US" sz="1100" dirty="0"/>
              <a:t>\ReFS(Drive:)\Delete Queue entries </a:t>
            </a:r>
          </a:p>
          <a:p>
            <a:r>
              <a:rPr lang="en-US" sz="1100" dirty="0"/>
              <a:t>\ReFS(Drive:)\Dirty metadata pages </a:t>
            </a:r>
          </a:p>
          <a:p>
            <a:r>
              <a:rPr lang="en-US" sz="1100" dirty="0"/>
              <a:t>\ReFS(Drive:)\Dirty table list entries </a:t>
            </a:r>
          </a:p>
          <a:p>
            <a:r>
              <a:rPr lang="en-US" sz="1100" dirty="0"/>
              <a:t>\ReFS(Drive:)\Fast tier </a:t>
            </a:r>
            <a:r>
              <a:rPr lang="en-US" sz="1100" dirty="0" err="1"/>
              <a:t>destage</a:t>
            </a:r>
            <a:r>
              <a:rPr lang="en-US" sz="1100" dirty="0"/>
              <a:t> read latency (100 ns)::100ns </a:t>
            </a:r>
          </a:p>
          <a:p>
            <a:r>
              <a:rPr lang="en-US" sz="1100" dirty="0"/>
              <a:t>\ReFS(Drive:)\Fast tier </a:t>
            </a:r>
            <a:r>
              <a:rPr lang="en-US" sz="1100" dirty="0" err="1"/>
              <a:t>destage</a:t>
            </a:r>
            <a:r>
              <a:rPr lang="en-US" sz="1100" dirty="0"/>
              <a:t> write latency (100 ns)::100ns </a:t>
            </a:r>
          </a:p>
          <a:p>
            <a:r>
              <a:rPr lang="en-US" sz="1100" dirty="0"/>
              <a:t>\ReFS(Drive:)\Fast Tier </a:t>
            </a:r>
            <a:r>
              <a:rPr lang="en-US" sz="1100" dirty="0" err="1"/>
              <a:t>Destaged</a:t>
            </a:r>
            <a:r>
              <a:rPr lang="en-US" sz="1100" dirty="0"/>
              <a:t> Container Fill Ratio (%)::% </a:t>
            </a:r>
          </a:p>
          <a:p>
            <a:r>
              <a:rPr lang="en-US" sz="1100" dirty="0"/>
              <a:t>\ReFS(Drive:)\Log fill percentage::% </a:t>
            </a:r>
          </a:p>
          <a:p>
            <a:r>
              <a:rPr lang="en-US" sz="1100" dirty="0"/>
              <a:t>\ReFS(Drive:)\Log writes/sec::Sec </a:t>
            </a:r>
          </a:p>
          <a:p>
            <a:r>
              <a:rPr lang="en-US" sz="1100" dirty="0"/>
              <a:t>\ReFS(Drive:)\Slow tier </a:t>
            </a:r>
            <a:r>
              <a:rPr lang="en-US" sz="1100" dirty="0" err="1"/>
              <a:t>destage</a:t>
            </a:r>
            <a:r>
              <a:rPr lang="en-US" sz="1100" dirty="0"/>
              <a:t> read latency (100 ns)::100ns </a:t>
            </a:r>
          </a:p>
          <a:p>
            <a:r>
              <a:rPr lang="en-US" sz="1100" dirty="0"/>
              <a:t>\ReFS(Drive:)\Slow tier </a:t>
            </a:r>
            <a:r>
              <a:rPr lang="en-US" sz="1100" dirty="0" err="1"/>
              <a:t>destage</a:t>
            </a:r>
            <a:r>
              <a:rPr lang="en-US" sz="1100" dirty="0"/>
              <a:t> write latency (100 ns)::100ns </a:t>
            </a:r>
          </a:p>
          <a:p>
            <a:r>
              <a:rPr lang="en-US" sz="1100" dirty="0"/>
              <a:t>\ReFS(Drive:)\Slow Tier </a:t>
            </a:r>
            <a:r>
              <a:rPr lang="en-US" sz="1100" dirty="0" err="1"/>
              <a:t>Destaged</a:t>
            </a:r>
            <a:r>
              <a:rPr lang="en-US" sz="1100" dirty="0"/>
              <a:t> Container Fill Ratio (%)::% </a:t>
            </a:r>
          </a:p>
          <a:p>
            <a:r>
              <a:rPr lang="en-US" sz="1100" dirty="0"/>
              <a:t>\ReFS(Drive:)\Total Allocation of Clusters/sec::Sec </a:t>
            </a:r>
          </a:p>
          <a:p>
            <a:r>
              <a:rPr lang="en-US" sz="1100" dirty="0"/>
              <a:t>\ReFS(Drive:)\Tree update latency (100 ns)::100ns </a:t>
            </a:r>
          </a:p>
          <a:p>
            <a:r>
              <a:rPr lang="en-US" sz="1100" dirty="0"/>
              <a:t>\ReFS(Drive:)\Tree updates/sec::Sec </a:t>
            </a:r>
          </a:p>
          <a:p>
            <a:r>
              <a:rPr lang="en-US" sz="1100" dirty="0"/>
              <a:t>\ReFS(Drive:)\Trim latency (100 ns)::100ns</a:t>
            </a:r>
          </a:p>
          <a:p>
            <a:endParaRPr lang="en-US" dirty="0"/>
          </a:p>
        </p:txBody>
      </p:sp>
    </p:spTree>
    <p:extLst>
      <p:ext uri="{BB962C8B-B14F-4D97-AF65-F5344CB8AC3E}">
        <p14:creationId xmlns:p14="http://schemas.microsoft.com/office/powerpoint/2010/main" val="42573600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073254"/>
          </a:xfrm>
          <a:prstGeom prst="rect">
            <a:avLst/>
          </a:prstGeom>
        </p:spPr>
      </p:pic>
      <p:sp>
        <p:nvSpPr>
          <p:cNvPr id="3"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Performance</a:t>
            </a:r>
            <a:endParaRPr lang="it-IT" sz="3200" dirty="0">
              <a:solidFill>
                <a:schemeClr val="bg1"/>
              </a:solidFill>
            </a:endParaRPr>
          </a:p>
        </p:txBody>
      </p:sp>
    </p:spTree>
    <p:extLst>
      <p:ext uri="{BB962C8B-B14F-4D97-AF65-F5344CB8AC3E}">
        <p14:creationId xmlns:p14="http://schemas.microsoft.com/office/powerpoint/2010/main" val="260388914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DFA8F-A311-410F-9489-1CC8A2234C2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CBCFF7EF-380C-4813-94EC-09DCFC95A601}"/>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1681C4AA-1C95-4E7C-9A7D-BD1DA5C498E2}"/>
              </a:ext>
            </a:extLst>
          </p:cNvPr>
          <p:cNvPicPr>
            <a:picLocks noChangeAspect="1"/>
          </p:cNvPicPr>
          <p:nvPr/>
        </p:nvPicPr>
        <p:blipFill>
          <a:blip r:embed="rId2"/>
          <a:stretch>
            <a:fillRect/>
          </a:stretch>
        </p:blipFill>
        <p:spPr>
          <a:xfrm>
            <a:off x="-5328" y="0"/>
            <a:ext cx="9149328" cy="6861420"/>
          </a:xfrm>
          <a:prstGeom prst="rect">
            <a:avLst/>
          </a:prstGeom>
        </p:spPr>
      </p:pic>
      <p:sp>
        <p:nvSpPr>
          <p:cNvPr id="6" name="Titolo 1">
            <a:extLst>
              <a:ext uri="{FF2B5EF4-FFF2-40B4-BE49-F238E27FC236}">
                <a16:creationId xmlns:a16="http://schemas.microsoft.com/office/drawing/2014/main" id="{C61D6EFA-237B-4918-BA71-AB0457B0B5A7}"/>
              </a:ext>
            </a:extLst>
          </p:cNvPr>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Deduplication</a:t>
            </a:r>
            <a:endParaRPr lang="it-IT" sz="3200" dirty="0">
              <a:solidFill>
                <a:schemeClr val="bg1"/>
              </a:solidFill>
            </a:endParaRPr>
          </a:p>
        </p:txBody>
      </p:sp>
    </p:spTree>
    <p:extLst>
      <p:ext uri="{BB962C8B-B14F-4D97-AF65-F5344CB8AC3E}">
        <p14:creationId xmlns:p14="http://schemas.microsoft.com/office/powerpoint/2010/main" val="2457803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 y="-342900"/>
            <a:ext cx="9141619" cy="5978270"/>
          </a:xfrm>
          <a:prstGeom prst="rect">
            <a:avLst/>
          </a:prstGeom>
        </p:spPr>
      </p:pic>
      <p:sp>
        <p:nvSpPr>
          <p:cNvPr id="5" name="Rectangle 4"/>
          <p:cNvSpPr/>
          <p:nvPr/>
        </p:nvSpPr>
        <p:spPr bwMode="auto">
          <a:xfrm>
            <a:off x="1191" y="3219823"/>
            <a:ext cx="9141619" cy="2021741"/>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 name="Rectangle 5"/>
          <p:cNvSpPr/>
          <p:nvPr/>
        </p:nvSpPr>
        <p:spPr>
          <a:xfrm>
            <a:off x="110786" y="3829050"/>
            <a:ext cx="6129281" cy="1311128"/>
          </a:xfrm>
          <a:prstGeom prst="rect">
            <a:avLst/>
          </a:prstGeom>
        </p:spPr>
        <p:txBody>
          <a:bodyPr wrap="square">
            <a:spAutoFit/>
          </a:bodyPr>
          <a:lstStyle/>
          <a:p>
            <a:pPr defTabSz="685772">
              <a:lnSpc>
                <a:spcPct val="80000"/>
              </a:lnSpc>
            </a:pPr>
            <a:r>
              <a:rPr lang="en-US" sz="3300" spc="-75" dirty="0">
                <a:gradFill>
                  <a:gsLst>
                    <a:gs pos="0">
                      <a:srgbClr val="FBFBFB"/>
                    </a:gs>
                    <a:gs pos="100000">
                      <a:srgbClr val="FBFBFB"/>
                    </a:gs>
                  </a:gsLst>
                  <a:lin ang="5400000" scaled="0"/>
                </a:gradFill>
                <a:latin typeface="Segoe UI Light" pitchFamily="34" charset="0"/>
              </a:rPr>
              <a:t>The term deduplication refers generally to eliminating duplicate or redundant information </a:t>
            </a:r>
            <a:r>
              <a:rPr lang="en-US" sz="3300" spc="-75" dirty="0">
                <a:solidFill>
                  <a:srgbClr val="84A8D8"/>
                </a:solidFill>
                <a:latin typeface="Segoe UI Light" pitchFamily="34" charset="0"/>
              </a:rPr>
              <a:t>(Wikipedia)</a:t>
            </a:r>
            <a:endParaRPr lang="en-US" sz="3300" spc="-75" dirty="0">
              <a:gradFill>
                <a:gsLst>
                  <a:gs pos="0">
                    <a:srgbClr val="FBFBFB"/>
                  </a:gs>
                  <a:gs pos="100000">
                    <a:srgbClr val="FBFBFB"/>
                  </a:gs>
                </a:gsLst>
                <a:lin ang="5400000" scaled="0"/>
              </a:gradFill>
              <a:latin typeface="Segoe UI Light" pitchFamily="34" charset="0"/>
            </a:endParaRPr>
          </a:p>
        </p:txBody>
      </p:sp>
    </p:spTree>
    <p:extLst>
      <p:ext uri="{BB962C8B-B14F-4D97-AF65-F5344CB8AC3E}">
        <p14:creationId xmlns:p14="http://schemas.microsoft.com/office/powerpoint/2010/main" val="3159826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 y="8906"/>
            <a:ext cx="9139099" cy="6854324"/>
          </a:xfrm>
          <a:prstGeom prst="rect">
            <a:avLst/>
          </a:prstGeom>
        </p:spPr>
      </p:pic>
      <p:sp>
        <p:nvSpPr>
          <p:cNvPr id="3" name="TextBox 2"/>
          <p:cNvSpPr txBox="1"/>
          <p:nvPr/>
        </p:nvSpPr>
        <p:spPr>
          <a:xfrm>
            <a:off x="-1370409" y="1371601"/>
            <a:ext cx="8307619"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In-line versus Post Process</a:t>
            </a:r>
            <a:endParaRPr lang="en-GB" sz="3600" dirty="0">
              <a:solidFill>
                <a:schemeClr val="bg1"/>
              </a:solidFill>
              <a:latin typeface="Segoe" pitchFamily="34" charset="0"/>
            </a:endParaRPr>
          </a:p>
        </p:txBody>
      </p:sp>
      <p:sp>
        <p:nvSpPr>
          <p:cNvPr id="4" name="TextBox 3"/>
          <p:cNvSpPr txBox="1"/>
          <p:nvPr/>
        </p:nvSpPr>
        <p:spPr>
          <a:xfrm>
            <a:off x="-1370409" y="2057401"/>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Source versus Target</a:t>
            </a:r>
            <a:endParaRPr lang="en-GB" sz="3600" dirty="0">
              <a:solidFill>
                <a:schemeClr val="bg1"/>
              </a:solidFill>
              <a:latin typeface="Segoe" pitchFamily="34" charset="0"/>
            </a:endParaRPr>
          </a:p>
        </p:txBody>
      </p:sp>
      <p:sp>
        <p:nvSpPr>
          <p:cNvPr id="5" name="TextBox 4"/>
          <p:cNvSpPr txBox="1"/>
          <p:nvPr/>
        </p:nvSpPr>
        <p:spPr>
          <a:xfrm>
            <a:off x="-1370409" y="2743201"/>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File-, Block- or Chunk-Based</a:t>
            </a:r>
            <a:endParaRPr lang="en-GB" sz="3600" dirty="0">
              <a:solidFill>
                <a:schemeClr val="bg1"/>
              </a:solidFill>
              <a:latin typeface="Segoe" pitchFamily="34" charset="0"/>
            </a:endParaRPr>
          </a:p>
        </p:txBody>
      </p:sp>
    </p:spTree>
    <p:extLst>
      <p:ext uri="{BB962C8B-B14F-4D97-AF65-F5344CB8AC3E}">
        <p14:creationId xmlns:p14="http://schemas.microsoft.com/office/powerpoint/2010/main" val="332965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How does it work</a:t>
            </a:r>
          </a:p>
        </p:txBody>
      </p:sp>
      <p:pic>
        <p:nvPicPr>
          <p:cNvPr id="4" name="Picture 3"/>
          <p:cNvPicPr>
            <a:picLocks noChangeAspect="1"/>
          </p:cNvPicPr>
          <p:nvPr/>
        </p:nvPicPr>
        <p:blipFill>
          <a:blip r:embed="rId3"/>
          <a:stretch>
            <a:fillRect/>
          </a:stretch>
        </p:blipFill>
        <p:spPr>
          <a:xfrm>
            <a:off x="2667000" y="2238375"/>
            <a:ext cx="3810000" cy="666750"/>
          </a:xfrm>
          <a:prstGeom prst="rect">
            <a:avLst/>
          </a:prstGeom>
        </p:spPr>
      </p:pic>
    </p:spTree>
    <p:extLst>
      <p:ext uri="{BB962C8B-B14F-4D97-AF65-F5344CB8AC3E}">
        <p14:creationId xmlns:p14="http://schemas.microsoft.com/office/powerpoint/2010/main" val="38915430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19500" y="1143000"/>
            <a:ext cx="1905000" cy="2857500"/>
          </a:xfrm>
          <a:prstGeom prst="rect">
            <a:avLst/>
          </a:prstGeom>
        </p:spPr>
      </p:pic>
    </p:spTree>
    <p:extLst>
      <p:ext uri="{BB962C8B-B14F-4D97-AF65-F5344CB8AC3E}">
        <p14:creationId xmlns:p14="http://schemas.microsoft.com/office/powerpoint/2010/main" val="4065481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3619500" y="1143000"/>
            <a:ext cx="1905000" cy="2857500"/>
          </a:xfrm>
          <a:prstGeom prst="rect">
            <a:avLst/>
          </a:prstGeom>
        </p:spPr>
      </p:pic>
    </p:spTree>
    <p:extLst>
      <p:ext uri="{BB962C8B-B14F-4D97-AF65-F5344CB8AC3E}">
        <p14:creationId xmlns:p14="http://schemas.microsoft.com/office/powerpoint/2010/main" val="4035003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2190750" y="1143000"/>
            <a:ext cx="4762500" cy="2857500"/>
          </a:xfrm>
          <a:prstGeom prst="rect">
            <a:avLst/>
          </a:prstGeom>
        </p:spPr>
      </p:pic>
    </p:spTree>
    <p:extLst>
      <p:ext uri="{BB962C8B-B14F-4D97-AF65-F5344CB8AC3E}">
        <p14:creationId xmlns:p14="http://schemas.microsoft.com/office/powerpoint/2010/main" val="3196833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2190750" y="1143000"/>
            <a:ext cx="4762500" cy="2857500"/>
          </a:xfrm>
          <a:prstGeom prst="rect">
            <a:avLst/>
          </a:prstGeom>
        </p:spPr>
      </p:pic>
    </p:spTree>
    <p:extLst>
      <p:ext uri="{BB962C8B-B14F-4D97-AF65-F5344CB8AC3E}">
        <p14:creationId xmlns:p14="http://schemas.microsoft.com/office/powerpoint/2010/main" val="11306993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6" y="-171450"/>
            <a:ext cx="9171385" cy="6114257"/>
          </a:xfrm>
          <a:prstGeom prst="rect">
            <a:avLst/>
          </a:prstGeom>
        </p:spPr>
      </p:pic>
      <p:sp>
        <p:nvSpPr>
          <p:cNvPr id="3" name="Rectangle 2"/>
          <p:cNvSpPr/>
          <p:nvPr/>
        </p:nvSpPr>
        <p:spPr bwMode="auto">
          <a:xfrm>
            <a:off x="1191" y="3053564"/>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 name="Rectangle 3"/>
          <p:cNvSpPr/>
          <p:nvPr/>
        </p:nvSpPr>
        <p:spPr>
          <a:xfrm>
            <a:off x="334622" y="4185757"/>
            <a:ext cx="1721946"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Plan!</a:t>
            </a:r>
          </a:p>
        </p:txBody>
      </p:sp>
    </p:spTree>
    <p:extLst>
      <p:ext uri="{BB962C8B-B14F-4D97-AF65-F5344CB8AC3E}">
        <p14:creationId xmlns:p14="http://schemas.microsoft.com/office/powerpoint/2010/main" val="42683956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 y="-935447"/>
            <a:ext cx="9141619" cy="6078204"/>
          </a:xfrm>
          <a:prstGeom prst="rect">
            <a:avLst/>
          </a:prstGeom>
        </p:spPr>
      </p:pic>
      <p:sp>
        <p:nvSpPr>
          <p:cNvPr id="4" name="TextBox 3"/>
          <p:cNvSpPr txBox="1"/>
          <p:nvPr/>
        </p:nvSpPr>
        <p:spPr>
          <a:xfrm>
            <a:off x="-1370409" y="920028"/>
            <a:ext cx="8307619" cy="877163"/>
          </a:xfrm>
          <a:prstGeom prst="rect">
            <a:avLst/>
          </a:prstGeom>
          <a:solidFill>
            <a:srgbClr val="00B0F0">
              <a:alpha val="75000"/>
            </a:srgbClr>
          </a:solidFill>
        </p:spPr>
        <p:txBody>
          <a:bodyPr wrap="square" rtlCol="0">
            <a:spAutoFit/>
          </a:bodyPr>
          <a:lstStyle/>
          <a:p>
            <a:pPr algn="r"/>
            <a:r>
              <a:rPr lang="en-US" sz="3600" dirty="0">
                <a:solidFill>
                  <a:schemeClr val="bg1"/>
                </a:solidFill>
                <a:latin typeface="Segoe" pitchFamily="34" charset="0"/>
              </a:rPr>
              <a:t>Great:</a:t>
            </a:r>
            <a:r>
              <a:rPr lang="en-US" sz="3600" dirty="0">
                <a:latin typeface="Segoe" pitchFamily="34" charset="0"/>
              </a:rPr>
              <a:t> </a:t>
            </a:r>
          </a:p>
          <a:p>
            <a:pPr algn="r"/>
            <a:r>
              <a:rPr lang="en-US" sz="1500" dirty="0">
                <a:solidFill>
                  <a:srgbClr val="FFC000"/>
                </a:solidFill>
                <a:latin typeface="Segoe" pitchFamily="34" charset="0"/>
              </a:rPr>
              <a:t>{ File share | Virtualization Files | OS deploy files | Backup Files }</a:t>
            </a:r>
            <a:endParaRPr lang="en-GB" sz="1500" dirty="0">
              <a:solidFill>
                <a:srgbClr val="FFC000"/>
              </a:solidFill>
              <a:latin typeface="Segoe" pitchFamily="34" charset="0"/>
            </a:endParaRPr>
          </a:p>
        </p:txBody>
      </p:sp>
      <p:sp>
        <p:nvSpPr>
          <p:cNvPr id="5" name="TextBox 4"/>
          <p:cNvSpPr txBox="1"/>
          <p:nvPr/>
        </p:nvSpPr>
        <p:spPr>
          <a:xfrm>
            <a:off x="-1370409" y="1943101"/>
            <a:ext cx="8307619" cy="877163"/>
          </a:xfrm>
          <a:prstGeom prst="rect">
            <a:avLst/>
          </a:prstGeom>
          <a:solidFill>
            <a:srgbClr val="00B0F0">
              <a:alpha val="75000"/>
            </a:srgbClr>
          </a:solidFill>
        </p:spPr>
        <p:txBody>
          <a:bodyPr wrap="square" rtlCol="0">
            <a:spAutoFit/>
          </a:bodyPr>
          <a:lstStyle/>
          <a:p>
            <a:pPr algn="r"/>
            <a:r>
              <a:rPr lang="en-US" sz="3600" dirty="0">
                <a:solidFill>
                  <a:schemeClr val="bg1"/>
                </a:solidFill>
                <a:latin typeface="Segoe" pitchFamily="34" charset="0"/>
              </a:rPr>
              <a:t>Maybe:</a:t>
            </a:r>
            <a:r>
              <a:rPr lang="en-US" sz="3600" dirty="0">
                <a:latin typeface="Segoe" pitchFamily="34" charset="0"/>
              </a:rPr>
              <a:t> </a:t>
            </a:r>
          </a:p>
          <a:p>
            <a:pPr algn="r"/>
            <a:r>
              <a:rPr lang="en-US" sz="1500" dirty="0">
                <a:solidFill>
                  <a:srgbClr val="FFC000"/>
                </a:solidFill>
                <a:latin typeface="Segoe" pitchFamily="34" charset="0"/>
              </a:rPr>
              <a:t>{ LOB | Web Servers | HPC |Static content providers }</a:t>
            </a:r>
            <a:endParaRPr lang="en-GB" sz="1500" dirty="0">
              <a:solidFill>
                <a:srgbClr val="FFC000"/>
              </a:solidFill>
              <a:latin typeface="Segoe" pitchFamily="34" charset="0"/>
            </a:endParaRPr>
          </a:p>
        </p:txBody>
      </p:sp>
      <p:sp>
        <p:nvSpPr>
          <p:cNvPr id="6" name="TextBox 5"/>
          <p:cNvSpPr txBox="1"/>
          <p:nvPr/>
        </p:nvSpPr>
        <p:spPr>
          <a:xfrm>
            <a:off x="-1370409" y="2971801"/>
            <a:ext cx="8307619" cy="877163"/>
          </a:xfrm>
          <a:prstGeom prst="rect">
            <a:avLst/>
          </a:prstGeom>
          <a:solidFill>
            <a:srgbClr val="00B0F0">
              <a:alpha val="75000"/>
            </a:srgbClr>
          </a:solidFill>
        </p:spPr>
        <p:txBody>
          <a:bodyPr wrap="square" rtlCol="0">
            <a:spAutoFit/>
          </a:bodyPr>
          <a:lstStyle/>
          <a:p>
            <a:pPr algn="r"/>
            <a:r>
              <a:rPr lang="en-US" sz="3600" dirty="0">
                <a:solidFill>
                  <a:schemeClr val="bg1"/>
                </a:solidFill>
                <a:latin typeface="Segoe" pitchFamily="34" charset="0"/>
              </a:rPr>
              <a:t>Poor:</a:t>
            </a:r>
            <a:r>
              <a:rPr lang="en-US" sz="3600" dirty="0">
                <a:latin typeface="Segoe" pitchFamily="34" charset="0"/>
              </a:rPr>
              <a:t> </a:t>
            </a:r>
          </a:p>
          <a:p>
            <a:pPr algn="r"/>
            <a:r>
              <a:rPr lang="en-US" sz="1500" dirty="0">
                <a:solidFill>
                  <a:srgbClr val="FFC000"/>
                </a:solidFill>
                <a:latin typeface="Segoe" pitchFamily="34" charset="0"/>
              </a:rPr>
              <a:t>{ Hyper-V hosts | WSUS | SQL / Exchange Servers | Files &gt; 1TB}</a:t>
            </a:r>
            <a:endParaRPr lang="en-GB" sz="1500" dirty="0">
              <a:solidFill>
                <a:srgbClr val="FFC000"/>
              </a:solidFill>
              <a:latin typeface="Segoe" pitchFamily="34" charset="0"/>
            </a:endParaRPr>
          </a:p>
        </p:txBody>
      </p:sp>
    </p:spTree>
    <p:extLst>
      <p:ext uri="{BB962C8B-B14F-4D97-AF65-F5344CB8AC3E}">
        <p14:creationId xmlns:p14="http://schemas.microsoft.com/office/powerpoint/2010/main" val="360087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931962"/>
            <a:ext cx="9144000" cy="6096000"/>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Cost</a:t>
            </a:r>
            <a:endParaRPr lang="it-IT" sz="3200" dirty="0">
              <a:solidFill>
                <a:schemeClr val="bg1"/>
              </a:solidFill>
            </a:endParaRPr>
          </a:p>
        </p:txBody>
      </p:sp>
    </p:spTree>
    <p:extLst>
      <p:ext uri="{BB962C8B-B14F-4D97-AF65-F5344CB8AC3E}">
        <p14:creationId xmlns:p14="http://schemas.microsoft.com/office/powerpoint/2010/main" val="184886163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Installation</a:t>
            </a:r>
          </a:p>
        </p:txBody>
      </p:sp>
    </p:spTree>
    <p:extLst>
      <p:ext uri="{BB962C8B-B14F-4D97-AF65-F5344CB8AC3E}">
        <p14:creationId xmlns:p14="http://schemas.microsoft.com/office/powerpoint/2010/main" val="3186377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2518007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35371241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2785204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18366411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2930769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sz="2000" dirty="0"/>
              <a:t>Install-</a:t>
            </a:r>
            <a:r>
              <a:rPr lang="en-US" sz="2000" dirty="0" err="1"/>
              <a:t>WindowsFeature</a:t>
            </a:r>
            <a:r>
              <a:rPr lang="en-US" sz="2000" dirty="0"/>
              <a:t> -Name FS-Data-Deduplication</a:t>
            </a:r>
          </a:p>
        </p:txBody>
      </p:sp>
    </p:spTree>
    <p:extLst>
      <p:ext uri="{BB962C8B-B14F-4D97-AF65-F5344CB8AC3E}">
        <p14:creationId xmlns:p14="http://schemas.microsoft.com/office/powerpoint/2010/main" val="288908890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Nothing happened YET</a:t>
            </a:r>
          </a:p>
        </p:txBody>
      </p:sp>
      <p:sp>
        <p:nvSpPr>
          <p:cNvPr id="3" name="Text Placeholder 2"/>
          <p:cNvSpPr>
            <a:spLocks noGrp="1"/>
          </p:cNvSpPr>
          <p:nvPr>
            <p:ph type="body" sz="quarter" idx="10"/>
          </p:nvPr>
        </p:nvSpPr>
        <p:spPr/>
        <p:txBody>
          <a:bodyPr/>
          <a:lstStyle/>
          <a:p>
            <a:r>
              <a:rPr lang="en-US" dirty="0"/>
              <a:t>Now you can use DDPEVAL</a:t>
            </a:r>
          </a:p>
        </p:txBody>
      </p:sp>
    </p:spTree>
    <p:extLst>
      <p:ext uri="{BB962C8B-B14F-4D97-AF65-F5344CB8AC3E}">
        <p14:creationId xmlns:p14="http://schemas.microsoft.com/office/powerpoint/2010/main" val="333226836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3568" y="339502"/>
            <a:ext cx="7803023" cy="4080845"/>
          </a:xfrm>
          <a:prstGeom prst="rect">
            <a:avLst/>
          </a:prstGeom>
        </p:spPr>
      </p:pic>
    </p:spTree>
    <p:extLst>
      <p:ext uri="{BB962C8B-B14F-4D97-AF65-F5344CB8AC3E}">
        <p14:creationId xmlns:p14="http://schemas.microsoft.com/office/powerpoint/2010/main" val="35233929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30158" y="203078"/>
            <a:ext cx="6483683" cy="4737343"/>
          </a:xfrm>
          <a:prstGeom prst="rect">
            <a:avLst/>
          </a:prstGeom>
        </p:spPr>
      </p:pic>
    </p:spTree>
    <p:extLst>
      <p:ext uri="{BB962C8B-B14F-4D97-AF65-F5344CB8AC3E}">
        <p14:creationId xmlns:p14="http://schemas.microsoft.com/office/powerpoint/2010/main" val="4006088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668610"/>
            <a:ext cx="9144000" cy="6097215"/>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Integrity</a:t>
            </a:r>
            <a:endParaRPr lang="it-IT" sz="3200" dirty="0">
              <a:solidFill>
                <a:schemeClr val="bg1"/>
              </a:solidFill>
            </a:endParaRPr>
          </a:p>
        </p:txBody>
      </p:sp>
    </p:spTree>
    <p:extLst>
      <p:ext uri="{BB962C8B-B14F-4D97-AF65-F5344CB8AC3E}">
        <p14:creationId xmlns:p14="http://schemas.microsoft.com/office/powerpoint/2010/main" val="227565587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sz="2000" dirty="0"/>
              <a:t>Enable-</a:t>
            </a:r>
            <a:r>
              <a:rPr lang="en-US" sz="2000" dirty="0" err="1"/>
              <a:t>DedupVolume</a:t>
            </a:r>
            <a:r>
              <a:rPr lang="en-US" sz="2000" dirty="0"/>
              <a:t> -Volume &lt;Volume-Path&gt; -</a:t>
            </a:r>
            <a:r>
              <a:rPr lang="en-US" sz="2000" dirty="0" err="1"/>
              <a:t>UsageType</a:t>
            </a:r>
            <a:r>
              <a:rPr lang="en-US" sz="2000" dirty="0"/>
              <a:t> &lt;Selected-Usage-Type&gt;</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74761188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Type?</a:t>
            </a:r>
          </a:p>
        </p:txBody>
      </p:sp>
      <p:graphicFrame>
        <p:nvGraphicFramePr>
          <p:cNvPr id="4" name="Table 3"/>
          <p:cNvGraphicFramePr>
            <a:graphicFrameLocks noGrp="1"/>
          </p:cNvGraphicFramePr>
          <p:nvPr>
            <p:extLst/>
          </p:nvPr>
        </p:nvGraphicFramePr>
        <p:xfrm>
          <a:off x="214921" y="1491630"/>
          <a:ext cx="8712968" cy="2656840"/>
        </p:xfrm>
        <a:graphic>
          <a:graphicData uri="http://schemas.openxmlformats.org/drawingml/2006/table">
            <a:tbl>
              <a:tblPr firstRow="1" bandRow="1">
                <a:tableStyleId>{5C22544A-7EE6-4342-B048-85BDC9FD1C3A}</a:tableStyleId>
              </a:tblPr>
              <a:tblGrid>
                <a:gridCol w="1327690">
                  <a:extLst>
                    <a:ext uri="{9D8B030D-6E8A-4147-A177-3AD203B41FA5}">
                      <a16:colId xmlns:a16="http://schemas.microsoft.com/office/drawing/2014/main" val="2030671554"/>
                    </a:ext>
                  </a:extLst>
                </a:gridCol>
                <a:gridCol w="3692639">
                  <a:extLst>
                    <a:ext uri="{9D8B030D-6E8A-4147-A177-3AD203B41FA5}">
                      <a16:colId xmlns:a16="http://schemas.microsoft.com/office/drawing/2014/main" val="1423145821"/>
                    </a:ext>
                  </a:extLst>
                </a:gridCol>
                <a:gridCol w="3692639">
                  <a:extLst>
                    <a:ext uri="{9D8B030D-6E8A-4147-A177-3AD203B41FA5}">
                      <a16:colId xmlns:a16="http://schemas.microsoft.com/office/drawing/2014/main" val="1585938515"/>
                    </a:ext>
                  </a:extLst>
                </a:gridCol>
              </a:tblGrid>
              <a:tr h="370840">
                <a:tc>
                  <a:txBody>
                    <a:bodyPr/>
                    <a:lstStyle/>
                    <a:p>
                      <a:r>
                        <a:rPr lang="en-US" dirty="0"/>
                        <a:t>Type</a:t>
                      </a:r>
                    </a:p>
                  </a:txBody>
                  <a:tcPr/>
                </a:tc>
                <a:tc>
                  <a:txBody>
                    <a:bodyPr/>
                    <a:lstStyle/>
                    <a:p>
                      <a:r>
                        <a:rPr lang="en-US" dirty="0"/>
                        <a:t>Ideal Workloads</a:t>
                      </a:r>
                    </a:p>
                  </a:txBody>
                  <a:tcPr/>
                </a:tc>
                <a:tc>
                  <a:txBody>
                    <a:bodyPr/>
                    <a:lstStyle/>
                    <a:p>
                      <a:r>
                        <a:rPr lang="en-US" dirty="0"/>
                        <a:t> Differences</a:t>
                      </a:r>
                    </a:p>
                  </a:txBody>
                  <a:tcPr/>
                </a:tc>
                <a:extLst>
                  <a:ext uri="{0D108BD9-81ED-4DB2-BD59-A6C34878D82A}">
                    <a16:rowId xmlns:a16="http://schemas.microsoft.com/office/drawing/2014/main" val="3222967621"/>
                  </a:ext>
                </a:extLst>
              </a:tr>
              <a:tr h="370840">
                <a:tc>
                  <a:txBody>
                    <a:bodyPr/>
                    <a:lstStyle/>
                    <a:p>
                      <a:r>
                        <a:rPr lang="en-US" dirty="0"/>
                        <a:t>Default</a:t>
                      </a:r>
                    </a:p>
                  </a:txBody>
                  <a:tcPr/>
                </a:tc>
                <a:tc>
                  <a:txBody>
                    <a:bodyPr/>
                    <a:lstStyle/>
                    <a:p>
                      <a:pPr marL="285750" indent="-285750">
                        <a:buFont typeface="Arial" panose="020B0604020202020204" pitchFamily="34" charset="0"/>
                        <a:buChar char="•"/>
                      </a:pPr>
                      <a:r>
                        <a:rPr lang="en-US" dirty="0"/>
                        <a:t>General purpose file server: Team shares</a:t>
                      </a:r>
                    </a:p>
                    <a:p>
                      <a:pPr marL="285750" indent="-285750">
                        <a:buFont typeface="Arial" panose="020B0604020202020204" pitchFamily="34" charset="0"/>
                        <a:buChar char="•"/>
                      </a:pPr>
                      <a:r>
                        <a:rPr lang="en-US" dirty="0"/>
                        <a:t>Work Folders</a:t>
                      </a:r>
                    </a:p>
                    <a:p>
                      <a:pPr marL="285750" indent="-285750">
                        <a:buFont typeface="Arial" panose="020B0604020202020204" pitchFamily="34" charset="0"/>
                        <a:buChar char="•"/>
                      </a:pPr>
                      <a:r>
                        <a:rPr lang="en-US" dirty="0"/>
                        <a:t>Folder redirection</a:t>
                      </a:r>
                    </a:p>
                    <a:p>
                      <a:pPr marL="285750" indent="-285750">
                        <a:buFont typeface="Arial" panose="020B0604020202020204" pitchFamily="34" charset="0"/>
                        <a:buChar char="•"/>
                      </a:pPr>
                      <a:r>
                        <a:rPr lang="en-US" dirty="0"/>
                        <a:t>Software development shares</a:t>
                      </a:r>
                    </a:p>
                  </a:txBody>
                  <a:tcPr/>
                </a:tc>
                <a:tc>
                  <a:txBody>
                    <a:bodyPr/>
                    <a:lstStyle/>
                    <a:p>
                      <a:pPr marL="285750" indent="-285750">
                        <a:buFont typeface="Arial" panose="020B0604020202020204" pitchFamily="34" charset="0"/>
                        <a:buChar char="•"/>
                      </a:pPr>
                      <a:r>
                        <a:rPr lang="en-US" dirty="0"/>
                        <a:t>Background optimization</a:t>
                      </a:r>
                    </a:p>
                    <a:p>
                      <a:pPr marL="285750" indent="-285750">
                        <a:buFont typeface="Arial" panose="020B0604020202020204" pitchFamily="34" charset="0"/>
                        <a:buChar char="•"/>
                      </a:pPr>
                      <a:r>
                        <a:rPr lang="en-US" dirty="0"/>
                        <a:t>Default optimization policy:</a:t>
                      </a:r>
                    </a:p>
                    <a:p>
                      <a:pPr marL="742950" lvl="1" indent="-285750">
                        <a:buFont typeface="Arial" panose="020B0604020202020204" pitchFamily="34" charset="0"/>
                        <a:buChar char="•"/>
                      </a:pPr>
                      <a:r>
                        <a:rPr lang="en-US" dirty="0"/>
                        <a:t>Minimum file age = 3 days</a:t>
                      </a:r>
                    </a:p>
                    <a:p>
                      <a:pPr marL="742950" lvl="1" indent="-285750">
                        <a:buFont typeface="Arial" panose="020B0604020202020204" pitchFamily="34" charset="0"/>
                        <a:buChar char="•"/>
                      </a:pPr>
                      <a:r>
                        <a:rPr lang="en-US" dirty="0"/>
                        <a:t>Optimize in-use files = No</a:t>
                      </a:r>
                    </a:p>
                    <a:p>
                      <a:pPr marL="742950" lvl="1" indent="-285750">
                        <a:buFont typeface="Arial" panose="020B0604020202020204" pitchFamily="34" charset="0"/>
                        <a:buChar char="•"/>
                      </a:pPr>
                      <a:r>
                        <a:rPr lang="en-US" dirty="0"/>
                        <a:t>Optimize partial files = No</a:t>
                      </a:r>
                    </a:p>
                  </a:txBody>
                  <a:tcPr/>
                </a:tc>
                <a:extLst>
                  <a:ext uri="{0D108BD9-81ED-4DB2-BD59-A6C34878D82A}">
                    <a16:rowId xmlns:a16="http://schemas.microsoft.com/office/drawing/2014/main" val="968608854"/>
                  </a:ext>
                </a:extLst>
              </a:tr>
            </a:tbl>
          </a:graphicData>
        </a:graphic>
      </p:graphicFrame>
    </p:spTree>
    <p:extLst>
      <p:ext uri="{BB962C8B-B14F-4D97-AF65-F5344CB8AC3E}">
        <p14:creationId xmlns:p14="http://schemas.microsoft.com/office/powerpoint/2010/main" val="401220959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Type?</a:t>
            </a:r>
          </a:p>
        </p:txBody>
      </p:sp>
      <p:graphicFrame>
        <p:nvGraphicFramePr>
          <p:cNvPr id="4" name="Table 3"/>
          <p:cNvGraphicFramePr>
            <a:graphicFrameLocks noGrp="1"/>
          </p:cNvGraphicFramePr>
          <p:nvPr>
            <p:extLst/>
          </p:nvPr>
        </p:nvGraphicFramePr>
        <p:xfrm>
          <a:off x="233750" y="1131590"/>
          <a:ext cx="8712968" cy="3205480"/>
        </p:xfrm>
        <a:graphic>
          <a:graphicData uri="http://schemas.openxmlformats.org/drawingml/2006/table">
            <a:tbl>
              <a:tblPr firstRow="1" bandRow="1">
                <a:tableStyleId>{5C22544A-7EE6-4342-B048-85BDC9FD1C3A}</a:tableStyleId>
              </a:tblPr>
              <a:tblGrid>
                <a:gridCol w="1327690">
                  <a:extLst>
                    <a:ext uri="{9D8B030D-6E8A-4147-A177-3AD203B41FA5}">
                      <a16:colId xmlns:a16="http://schemas.microsoft.com/office/drawing/2014/main" val="2030671554"/>
                    </a:ext>
                  </a:extLst>
                </a:gridCol>
                <a:gridCol w="3692639">
                  <a:extLst>
                    <a:ext uri="{9D8B030D-6E8A-4147-A177-3AD203B41FA5}">
                      <a16:colId xmlns:a16="http://schemas.microsoft.com/office/drawing/2014/main" val="1423145821"/>
                    </a:ext>
                  </a:extLst>
                </a:gridCol>
                <a:gridCol w="3692639">
                  <a:extLst>
                    <a:ext uri="{9D8B030D-6E8A-4147-A177-3AD203B41FA5}">
                      <a16:colId xmlns:a16="http://schemas.microsoft.com/office/drawing/2014/main" val="1585938515"/>
                    </a:ext>
                  </a:extLst>
                </a:gridCol>
              </a:tblGrid>
              <a:tr h="370840">
                <a:tc>
                  <a:txBody>
                    <a:bodyPr/>
                    <a:lstStyle/>
                    <a:p>
                      <a:r>
                        <a:rPr lang="en-US" dirty="0"/>
                        <a:t>Type</a:t>
                      </a:r>
                    </a:p>
                  </a:txBody>
                  <a:tcPr/>
                </a:tc>
                <a:tc>
                  <a:txBody>
                    <a:bodyPr/>
                    <a:lstStyle/>
                    <a:p>
                      <a:r>
                        <a:rPr lang="en-US" dirty="0"/>
                        <a:t>Ideal Workloads</a:t>
                      </a:r>
                    </a:p>
                  </a:txBody>
                  <a:tcPr/>
                </a:tc>
                <a:tc>
                  <a:txBody>
                    <a:bodyPr/>
                    <a:lstStyle/>
                    <a:p>
                      <a:r>
                        <a:rPr lang="en-US" dirty="0"/>
                        <a:t> Differences</a:t>
                      </a:r>
                    </a:p>
                  </a:txBody>
                  <a:tcPr/>
                </a:tc>
                <a:extLst>
                  <a:ext uri="{0D108BD9-81ED-4DB2-BD59-A6C34878D82A}">
                    <a16:rowId xmlns:a16="http://schemas.microsoft.com/office/drawing/2014/main" val="3222967621"/>
                  </a:ext>
                </a:extLst>
              </a:tr>
              <a:tr h="370840">
                <a:tc>
                  <a:txBody>
                    <a:bodyPr/>
                    <a:lstStyle/>
                    <a:p>
                      <a:r>
                        <a:rPr lang="en-US" dirty="0"/>
                        <a:t>Hyper-V</a:t>
                      </a:r>
                    </a:p>
                  </a:txBody>
                  <a:tcPr/>
                </a:tc>
                <a:tc>
                  <a:txBody>
                    <a:bodyPr/>
                    <a:lstStyle/>
                    <a:p>
                      <a:pPr marL="285750" indent="-285750">
                        <a:buFont typeface="Arial" panose="020B0604020202020204" pitchFamily="34" charset="0"/>
                        <a:buChar char="•"/>
                      </a:pPr>
                      <a:r>
                        <a:rPr lang="en-US" dirty="0"/>
                        <a:t>Virtualized Desktop Infrastructure (VDI) servers</a:t>
                      </a:r>
                    </a:p>
                  </a:txBody>
                  <a:tcPr/>
                </a:tc>
                <a:tc>
                  <a:txBody>
                    <a:bodyPr/>
                    <a:lstStyle/>
                    <a:p>
                      <a:pPr marL="285750" indent="-285750">
                        <a:buFont typeface="Arial" panose="020B0604020202020204" pitchFamily="34" charset="0"/>
                        <a:buChar char="•"/>
                      </a:pPr>
                      <a:r>
                        <a:rPr lang="en-US" dirty="0"/>
                        <a:t>Background optimization</a:t>
                      </a:r>
                    </a:p>
                    <a:p>
                      <a:pPr marL="285750" indent="-285750">
                        <a:buFont typeface="Arial" panose="020B0604020202020204" pitchFamily="34" charset="0"/>
                        <a:buChar char="•"/>
                      </a:pPr>
                      <a:r>
                        <a:rPr lang="en-US" dirty="0"/>
                        <a:t>Default optimization policy:</a:t>
                      </a:r>
                    </a:p>
                    <a:p>
                      <a:pPr marL="742950" lvl="1" indent="-285750">
                        <a:buFont typeface="Arial" panose="020B0604020202020204" pitchFamily="34" charset="0"/>
                        <a:buChar char="•"/>
                      </a:pPr>
                      <a:r>
                        <a:rPr lang="en-US" dirty="0"/>
                        <a:t>Minimum file age = 3 days</a:t>
                      </a:r>
                    </a:p>
                    <a:p>
                      <a:pPr marL="742950" lvl="1" indent="-285750">
                        <a:buFont typeface="Arial" panose="020B0604020202020204" pitchFamily="34" charset="0"/>
                        <a:buChar char="•"/>
                      </a:pPr>
                      <a:r>
                        <a:rPr lang="en-US" dirty="0"/>
                        <a:t>Optimize in-use files = Yes</a:t>
                      </a:r>
                    </a:p>
                    <a:p>
                      <a:pPr marL="742950" lvl="1" indent="-285750">
                        <a:buFont typeface="Arial" panose="020B0604020202020204" pitchFamily="34" charset="0"/>
                        <a:buChar char="•"/>
                      </a:pPr>
                      <a:r>
                        <a:rPr lang="en-US" dirty="0"/>
                        <a:t>Optimize partial files = Yes</a:t>
                      </a:r>
                    </a:p>
                    <a:p>
                      <a:pPr marL="285750" indent="-285750">
                        <a:buFont typeface="Arial" panose="020B0604020202020204" pitchFamily="34" charset="0"/>
                        <a:buChar char="•"/>
                      </a:pPr>
                      <a:r>
                        <a:rPr lang="en-US" dirty="0"/>
                        <a:t>"Under-the-hood" tweaks for Hyper-V interop</a:t>
                      </a:r>
                    </a:p>
                  </a:txBody>
                  <a:tcPr/>
                </a:tc>
                <a:extLst>
                  <a:ext uri="{0D108BD9-81ED-4DB2-BD59-A6C34878D82A}">
                    <a16:rowId xmlns:a16="http://schemas.microsoft.com/office/drawing/2014/main" val="968608854"/>
                  </a:ext>
                </a:extLst>
              </a:tr>
            </a:tbl>
          </a:graphicData>
        </a:graphic>
      </p:graphicFrame>
    </p:spTree>
    <p:extLst>
      <p:ext uri="{BB962C8B-B14F-4D97-AF65-F5344CB8AC3E}">
        <p14:creationId xmlns:p14="http://schemas.microsoft.com/office/powerpoint/2010/main" val="1067398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Type?</a:t>
            </a:r>
          </a:p>
        </p:txBody>
      </p:sp>
      <p:graphicFrame>
        <p:nvGraphicFramePr>
          <p:cNvPr id="4" name="Table 3"/>
          <p:cNvGraphicFramePr>
            <a:graphicFrameLocks noGrp="1"/>
          </p:cNvGraphicFramePr>
          <p:nvPr>
            <p:extLst/>
          </p:nvPr>
        </p:nvGraphicFramePr>
        <p:xfrm>
          <a:off x="233750" y="915566"/>
          <a:ext cx="8712968" cy="3479800"/>
        </p:xfrm>
        <a:graphic>
          <a:graphicData uri="http://schemas.openxmlformats.org/drawingml/2006/table">
            <a:tbl>
              <a:tblPr firstRow="1" bandRow="1">
                <a:tableStyleId>{5C22544A-7EE6-4342-B048-85BDC9FD1C3A}</a:tableStyleId>
              </a:tblPr>
              <a:tblGrid>
                <a:gridCol w="1327690">
                  <a:extLst>
                    <a:ext uri="{9D8B030D-6E8A-4147-A177-3AD203B41FA5}">
                      <a16:colId xmlns:a16="http://schemas.microsoft.com/office/drawing/2014/main" val="2030671554"/>
                    </a:ext>
                  </a:extLst>
                </a:gridCol>
                <a:gridCol w="3692639">
                  <a:extLst>
                    <a:ext uri="{9D8B030D-6E8A-4147-A177-3AD203B41FA5}">
                      <a16:colId xmlns:a16="http://schemas.microsoft.com/office/drawing/2014/main" val="1423145821"/>
                    </a:ext>
                  </a:extLst>
                </a:gridCol>
                <a:gridCol w="3692639">
                  <a:extLst>
                    <a:ext uri="{9D8B030D-6E8A-4147-A177-3AD203B41FA5}">
                      <a16:colId xmlns:a16="http://schemas.microsoft.com/office/drawing/2014/main" val="1585938515"/>
                    </a:ext>
                  </a:extLst>
                </a:gridCol>
              </a:tblGrid>
              <a:tr h="370840">
                <a:tc>
                  <a:txBody>
                    <a:bodyPr/>
                    <a:lstStyle/>
                    <a:p>
                      <a:r>
                        <a:rPr lang="en-US" dirty="0"/>
                        <a:t>Type</a:t>
                      </a:r>
                    </a:p>
                  </a:txBody>
                  <a:tcPr/>
                </a:tc>
                <a:tc>
                  <a:txBody>
                    <a:bodyPr/>
                    <a:lstStyle/>
                    <a:p>
                      <a:r>
                        <a:rPr lang="en-US" dirty="0"/>
                        <a:t>Ideal Workloads</a:t>
                      </a:r>
                    </a:p>
                  </a:txBody>
                  <a:tcPr/>
                </a:tc>
                <a:tc>
                  <a:txBody>
                    <a:bodyPr/>
                    <a:lstStyle/>
                    <a:p>
                      <a:r>
                        <a:rPr lang="en-US" dirty="0"/>
                        <a:t> Differences</a:t>
                      </a:r>
                    </a:p>
                  </a:txBody>
                  <a:tcPr/>
                </a:tc>
                <a:extLst>
                  <a:ext uri="{0D108BD9-81ED-4DB2-BD59-A6C34878D82A}">
                    <a16:rowId xmlns:a16="http://schemas.microsoft.com/office/drawing/2014/main" val="3222967621"/>
                  </a:ext>
                </a:extLst>
              </a:tr>
              <a:tr h="370840">
                <a:tc>
                  <a:txBody>
                    <a:bodyPr/>
                    <a:lstStyle/>
                    <a:p>
                      <a:r>
                        <a:rPr lang="en-US" dirty="0"/>
                        <a:t>Backup</a:t>
                      </a:r>
                    </a:p>
                  </a:txBody>
                  <a:tcPr/>
                </a:tc>
                <a:tc>
                  <a:txBody>
                    <a:bodyPr/>
                    <a:lstStyle/>
                    <a:p>
                      <a:pPr marL="285750" indent="-285750">
                        <a:buFont typeface="Arial" panose="020B0604020202020204" pitchFamily="34" charset="0"/>
                        <a:buChar char="•"/>
                      </a:pPr>
                      <a:r>
                        <a:rPr lang="en-US" dirty="0"/>
                        <a:t>Virtualized backup applications</a:t>
                      </a:r>
                    </a:p>
                  </a:txBody>
                  <a:tcPr/>
                </a:tc>
                <a:tc>
                  <a:txBody>
                    <a:bodyPr/>
                    <a:lstStyle/>
                    <a:p>
                      <a:pPr marL="285750" indent="-285750">
                        <a:buFont typeface="Arial" panose="020B0604020202020204" pitchFamily="34" charset="0"/>
                        <a:buChar char="•"/>
                      </a:pPr>
                      <a:r>
                        <a:rPr lang="en-US" dirty="0"/>
                        <a:t>Priority optimization</a:t>
                      </a:r>
                    </a:p>
                    <a:p>
                      <a:pPr marL="285750" indent="-285750">
                        <a:buFont typeface="Arial" panose="020B0604020202020204" pitchFamily="34" charset="0"/>
                        <a:buChar char="•"/>
                      </a:pPr>
                      <a:r>
                        <a:rPr lang="en-US" dirty="0"/>
                        <a:t>Default optimization policy:</a:t>
                      </a:r>
                    </a:p>
                    <a:p>
                      <a:pPr marL="742950" lvl="1" indent="-285750">
                        <a:buFont typeface="Arial" panose="020B0604020202020204" pitchFamily="34" charset="0"/>
                        <a:buChar char="•"/>
                      </a:pPr>
                      <a:r>
                        <a:rPr lang="en-US" dirty="0"/>
                        <a:t>Minimum file age = 0 days</a:t>
                      </a:r>
                    </a:p>
                    <a:p>
                      <a:pPr marL="742950" lvl="1" indent="-285750">
                        <a:buFont typeface="Arial" panose="020B0604020202020204" pitchFamily="34" charset="0"/>
                        <a:buChar char="•"/>
                      </a:pPr>
                      <a:r>
                        <a:rPr lang="en-US" dirty="0"/>
                        <a:t>Optimize in-use files = Yes</a:t>
                      </a:r>
                    </a:p>
                    <a:p>
                      <a:pPr marL="742950" lvl="1" indent="-285750">
                        <a:buFont typeface="Arial" panose="020B0604020202020204" pitchFamily="34" charset="0"/>
                        <a:buChar char="•"/>
                      </a:pPr>
                      <a:r>
                        <a:rPr lang="en-US" dirty="0"/>
                        <a:t>Optimize partial files = No</a:t>
                      </a:r>
                    </a:p>
                    <a:p>
                      <a:pPr marL="285750" indent="-285750">
                        <a:buFont typeface="Arial" panose="020B0604020202020204" pitchFamily="34" charset="0"/>
                        <a:buChar char="•"/>
                      </a:pPr>
                      <a:r>
                        <a:rPr lang="en-US" dirty="0"/>
                        <a:t>"Under-the-hood" tweaks for interop with DPM/DPM-like solutions</a:t>
                      </a:r>
                    </a:p>
                  </a:txBody>
                  <a:tcPr/>
                </a:tc>
                <a:extLst>
                  <a:ext uri="{0D108BD9-81ED-4DB2-BD59-A6C34878D82A}">
                    <a16:rowId xmlns:a16="http://schemas.microsoft.com/office/drawing/2014/main" val="968608854"/>
                  </a:ext>
                </a:extLst>
              </a:tr>
            </a:tbl>
          </a:graphicData>
        </a:graphic>
      </p:graphicFrame>
    </p:spTree>
    <p:extLst>
      <p:ext uri="{BB962C8B-B14F-4D97-AF65-F5344CB8AC3E}">
        <p14:creationId xmlns:p14="http://schemas.microsoft.com/office/powerpoint/2010/main" val="122668234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30158" y="203078"/>
            <a:ext cx="6483683" cy="4737343"/>
          </a:xfrm>
          <a:prstGeom prst="rect">
            <a:avLst/>
          </a:prstGeom>
        </p:spPr>
      </p:pic>
    </p:spTree>
    <p:extLst>
      <p:ext uri="{BB962C8B-B14F-4D97-AF65-F5344CB8AC3E}">
        <p14:creationId xmlns:p14="http://schemas.microsoft.com/office/powerpoint/2010/main" val="29232058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is your friend</a:t>
            </a:r>
          </a:p>
        </p:txBody>
      </p:sp>
      <p:sp>
        <p:nvSpPr>
          <p:cNvPr id="3" name="Text Placeholder 2"/>
          <p:cNvSpPr>
            <a:spLocks noGrp="1"/>
          </p:cNvSpPr>
          <p:nvPr>
            <p:ph type="body" sz="quarter" idx="10"/>
          </p:nvPr>
        </p:nvSpPr>
        <p:spPr>
          <a:xfrm>
            <a:off x="389436" y="771550"/>
            <a:ext cx="8363938" cy="3718148"/>
          </a:xfrm>
        </p:spPr>
        <p:txBody>
          <a:bodyPr/>
          <a:lstStyle/>
          <a:p>
            <a:r>
              <a:rPr lang="en-US" sz="1000" dirty="0">
                <a:solidFill>
                  <a:srgbClr val="006400"/>
                </a:solidFill>
                <a:latin typeface="Lucida Console" panose="020B0609040504020204" pitchFamily="49" charset="0"/>
              </a:rPr>
              <a:t># What commands?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Get-Command</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–Module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Deduplication</a:t>
            </a:r>
            <a:r>
              <a:rPr lang="en-US" sz="1000" dirty="0">
                <a:solidFill>
                  <a:prstClr val="black"/>
                </a:solidFill>
                <a:latin typeface="Lucida Console" panose="020B0609040504020204" pitchFamily="49" charset="0"/>
              </a:rPr>
              <a:t> </a:t>
            </a:r>
          </a:p>
          <a:p>
            <a:r>
              <a:rPr lang="en-US" sz="1000" dirty="0">
                <a:solidFill>
                  <a:srgbClr val="006400"/>
                </a:solidFill>
                <a:latin typeface="Lucida Console" panose="020B0609040504020204" pitchFamily="49" charset="0"/>
              </a:rPr>
              <a:t># Enables data deduplication on one or more volumes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Enable-</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a:t>
            </a:r>
            <a:r>
              <a:rPr lang="en-US" sz="1000" dirty="0" err="1">
                <a:solidFill>
                  <a:srgbClr val="000080"/>
                </a:solidFill>
                <a:latin typeface="Lucida Console" panose="020B0609040504020204" pitchFamily="49" charset="0"/>
              </a:rPr>
              <a:t>UsageType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Backup</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Start-</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-Memory</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50</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-Cores</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2</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Disables data deduplication activity on one or more volumes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Disable-</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Expands an optimized file into its original location</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Expand-</a:t>
            </a:r>
            <a:r>
              <a:rPr lang="en-US" sz="1000" dirty="0" err="1">
                <a:solidFill>
                  <a:srgbClr val="0000FF"/>
                </a:solidFill>
                <a:latin typeface="Lucida Console" panose="020B0609040504020204" pitchFamily="49" charset="0"/>
              </a:rPr>
              <a:t>DedupFile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-Path</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'G:\02 - VBO Backup\02 - VBO BackupD2017-01-08T230032.vib'</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status and information for currently running or queued deduplication jobs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metadata for volumes that have data deduplication metadata.</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DedupMetadata</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the deduplication job schedule defined on the computer.</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GarbageCollection</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deduplication status for volumes that have data deduplication metadata.</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DedupStatus</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deduplication volumes that have data deduplication metadata.</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Measures potential disk space on a volume.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Measure-</a:t>
            </a:r>
            <a:r>
              <a:rPr lang="en-US" sz="1000" dirty="0" err="1">
                <a:solidFill>
                  <a:srgbClr val="0000FF"/>
                </a:solidFill>
                <a:latin typeface="Lucida Console" panose="020B0609040504020204" pitchFamily="49" charset="0"/>
              </a:rPr>
              <a:t>DedupFileMetadata</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-Path</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Creates a data deduplication schedule.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New-</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-Name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MikeSchedule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-Days</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Saturday</a:t>
            </a:r>
            <a:r>
              <a:rPr lang="en-US" sz="1000" dirty="0" err="1">
                <a:solidFill>
                  <a:srgbClr val="A9A9A9"/>
                </a:solidFill>
                <a:latin typeface="Lucida Console" panose="020B0609040504020204" pitchFamily="49" charset="0"/>
              </a:rPr>
              <a:t>,</a:t>
            </a:r>
            <a:r>
              <a:rPr lang="en-US" sz="1000" dirty="0" err="1">
                <a:solidFill>
                  <a:srgbClr val="8A2BE2"/>
                </a:solidFill>
                <a:latin typeface="Lucida Console" panose="020B0609040504020204" pitchFamily="49" charset="0"/>
              </a:rPr>
              <a:t>Sunday</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-Start</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10:00</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a:t>
            </a:r>
            <a:r>
              <a:rPr lang="en-US" sz="1000" dirty="0" err="1">
                <a:solidFill>
                  <a:srgbClr val="000080"/>
                </a:solidFill>
                <a:latin typeface="Lucida Console" panose="020B0609040504020204" pitchFamily="49" charset="0"/>
              </a:rPr>
              <a:t>DurationHours</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8</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Changes configuration settings for data deduplication schedules.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Set-</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-Name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MikeSchedule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-Days</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Saturday</a:t>
            </a:r>
            <a:r>
              <a:rPr lang="en-US" sz="1000" dirty="0" err="1">
                <a:solidFill>
                  <a:srgbClr val="A9A9A9"/>
                </a:solidFill>
                <a:latin typeface="Lucida Console" panose="020B0609040504020204" pitchFamily="49" charset="0"/>
              </a:rPr>
              <a:t>,</a:t>
            </a:r>
            <a:r>
              <a:rPr lang="en-US" sz="1000" dirty="0" err="1">
                <a:solidFill>
                  <a:srgbClr val="8A2BE2"/>
                </a:solidFill>
                <a:latin typeface="Lucida Console" panose="020B0609040504020204" pitchFamily="49" charset="0"/>
              </a:rPr>
              <a:t>Sunday</a:t>
            </a:r>
            <a:r>
              <a:rPr lang="en-US" sz="1000" dirty="0" err="1">
                <a:solidFill>
                  <a:srgbClr val="A9A9A9"/>
                </a:solidFill>
                <a:latin typeface="Lucida Console" panose="020B0609040504020204" pitchFamily="49" charset="0"/>
              </a:rPr>
              <a:t>,</a:t>
            </a:r>
            <a:r>
              <a:rPr lang="en-US" sz="1000" dirty="0" err="1">
                <a:solidFill>
                  <a:srgbClr val="8A2BE2"/>
                </a:solidFill>
                <a:latin typeface="Lucida Console" panose="020B0609040504020204" pitchFamily="49" charset="0"/>
              </a:rPr>
              <a:t>Monday</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endParaRPr lang="en-US" sz="1000" dirty="0">
              <a:solidFill>
                <a:prstClr val="black"/>
              </a:solidFill>
              <a:latin typeface="Lucida Console" panose="020B0609040504020204" pitchFamily="49" charset="0"/>
            </a:endParaRPr>
          </a:p>
          <a:p>
            <a:r>
              <a:rPr lang="en-US" sz="1000" dirty="0">
                <a:solidFill>
                  <a:prstClr val="black"/>
                </a:solidFill>
                <a:latin typeface="Lucida Console" panose="020B0609040504020204" pitchFamily="49" charset="0"/>
              </a:rPr>
              <a:t> </a:t>
            </a:r>
          </a:p>
          <a:p>
            <a:endParaRPr lang="en-US" sz="1000" dirty="0"/>
          </a:p>
        </p:txBody>
      </p:sp>
    </p:spTree>
    <p:extLst>
      <p:ext uri="{BB962C8B-B14F-4D97-AF65-F5344CB8AC3E}">
        <p14:creationId xmlns:p14="http://schemas.microsoft.com/office/powerpoint/2010/main" val="278980422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is your friend</a:t>
            </a:r>
          </a:p>
        </p:txBody>
      </p:sp>
      <p:sp>
        <p:nvSpPr>
          <p:cNvPr id="3" name="Text Placeholder 2"/>
          <p:cNvSpPr>
            <a:spLocks noGrp="1"/>
          </p:cNvSpPr>
          <p:nvPr>
            <p:ph type="body" sz="quarter" idx="10"/>
          </p:nvPr>
        </p:nvSpPr>
        <p:spPr>
          <a:xfrm>
            <a:off x="389436" y="771550"/>
            <a:ext cx="8363938" cy="3718148"/>
          </a:xfrm>
        </p:spPr>
        <p:txBody>
          <a:bodyPr/>
          <a:lstStyle/>
          <a:p>
            <a:r>
              <a:rPr lang="en-US" sz="1000" dirty="0">
                <a:solidFill>
                  <a:srgbClr val="006400"/>
                </a:solidFill>
                <a:latin typeface="Lucida Console" panose="020B0609040504020204" pitchFamily="49" charset="0"/>
              </a:rPr>
              <a:t># Deletes a deduplication schedule.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Remove-</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-Name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MikeSchedule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Changes data deduplication settings on one or more volumes.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Set-</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a:t>
            </a:r>
            <a:r>
              <a:rPr lang="en-US" sz="1000" dirty="0" err="1">
                <a:solidFill>
                  <a:srgbClr val="000080"/>
                </a:solidFill>
                <a:latin typeface="Lucida Console" panose="020B0609040504020204" pitchFamily="49" charset="0"/>
              </a:rPr>
              <a:t>ExcludeFolder</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G:\Backups</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Starts a data deduplication job.</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Start-</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–Memory</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5</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Cancels one or more specified data deduplication jobs.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Stop-</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Scans volumes for fresh data deduplication savings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Update-</a:t>
            </a:r>
            <a:r>
              <a:rPr lang="en-US" sz="1000" dirty="0" err="1">
                <a:solidFill>
                  <a:srgbClr val="0000FF"/>
                </a:solidFill>
                <a:latin typeface="Lucida Console" panose="020B0609040504020204" pitchFamily="49" charset="0"/>
              </a:rPr>
              <a:t>DedupStatus</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prstClr val="black"/>
                </a:solidFill>
                <a:latin typeface="Lucida Console" panose="020B0609040504020204" pitchFamily="49" charset="0"/>
              </a:rPr>
              <a:t> </a:t>
            </a:r>
          </a:p>
          <a:p>
            <a:endParaRPr lang="en-US" sz="1000" dirty="0"/>
          </a:p>
        </p:txBody>
      </p:sp>
    </p:spTree>
    <p:extLst>
      <p:ext uri="{BB962C8B-B14F-4D97-AF65-F5344CB8AC3E}">
        <p14:creationId xmlns:p14="http://schemas.microsoft.com/office/powerpoint/2010/main" val="136997079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Dedu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9516" y="100976"/>
            <a:ext cx="8744972" cy="4919046"/>
          </a:xfrm>
          <a:prstGeom prst="rect">
            <a:avLst/>
          </a:prstGeom>
        </p:spPr>
      </p:pic>
    </p:spTree>
    <p:extLst>
      <p:ext uri="{BB962C8B-B14F-4D97-AF65-F5344CB8AC3E}">
        <p14:creationId xmlns:p14="http://schemas.microsoft.com/office/powerpoint/2010/main" val="330870271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a:t>
            </a:r>
          </a:p>
        </p:txBody>
      </p:sp>
      <p:sp>
        <p:nvSpPr>
          <p:cNvPr id="3" name="Text Placeholder 2"/>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nvPr>
        </p:nvGraphicFramePr>
        <p:xfrm>
          <a:off x="179513" y="861835"/>
          <a:ext cx="8712966" cy="3571240"/>
        </p:xfrm>
        <a:graphic>
          <a:graphicData uri="http://schemas.openxmlformats.org/drawingml/2006/table">
            <a:tbl>
              <a:tblPr firstRow="1" bandRow="1">
                <a:tableStyleId>{5C22544A-7EE6-4342-B048-85BDC9FD1C3A}</a:tableStyleId>
              </a:tblPr>
              <a:tblGrid>
                <a:gridCol w="1944215">
                  <a:extLst>
                    <a:ext uri="{9D8B030D-6E8A-4147-A177-3AD203B41FA5}">
                      <a16:colId xmlns:a16="http://schemas.microsoft.com/office/drawing/2014/main" val="3185351709"/>
                    </a:ext>
                  </a:extLst>
                </a:gridCol>
                <a:gridCol w="4680520">
                  <a:extLst>
                    <a:ext uri="{9D8B030D-6E8A-4147-A177-3AD203B41FA5}">
                      <a16:colId xmlns:a16="http://schemas.microsoft.com/office/drawing/2014/main" val="1747488864"/>
                    </a:ext>
                  </a:extLst>
                </a:gridCol>
                <a:gridCol w="2088231">
                  <a:extLst>
                    <a:ext uri="{9D8B030D-6E8A-4147-A177-3AD203B41FA5}">
                      <a16:colId xmlns:a16="http://schemas.microsoft.com/office/drawing/2014/main" val="170688455"/>
                    </a:ext>
                  </a:extLst>
                </a:gridCol>
              </a:tblGrid>
              <a:tr h="370840">
                <a:tc>
                  <a:txBody>
                    <a:bodyPr/>
                    <a:lstStyle/>
                    <a:p>
                      <a:r>
                        <a:rPr lang="en-US" dirty="0"/>
                        <a:t>Name</a:t>
                      </a:r>
                    </a:p>
                  </a:txBody>
                  <a:tcPr/>
                </a:tc>
                <a:tc>
                  <a:txBody>
                    <a:bodyPr/>
                    <a:lstStyle/>
                    <a:p>
                      <a:r>
                        <a:rPr lang="en-US" dirty="0"/>
                        <a:t>Description</a:t>
                      </a:r>
                    </a:p>
                  </a:txBody>
                  <a:tcPr/>
                </a:tc>
                <a:tc>
                  <a:txBody>
                    <a:bodyPr/>
                    <a:lstStyle/>
                    <a:p>
                      <a:r>
                        <a:rPr lang="en-US" dirty="0"/>
                        <a:t>Schedule</a:t>
                      </a:r>
                    </a:p>
                  </a:txBody>
                  <a:tcPr/>
                </a:tc>
                <a:extLst>
                  <a:ext uri="{0D108BD9-81ED-4DB2-BD59-A6C34878D82A}">
                    <a16:rowId xmlns:a16="http://schemas.microsoft.com/office/drawing/2014/main" val="605564703"/>
                  </a:ext>
                </a:extLst>
              </a:tr>
              <a:tr h="370840">
                <a:tc>
                  <a:txBody>
                    <a:bodyPr/>
                    <a:lstStyle/>
                    <a:p>
                      <a:r>
                        <a:rPr lang="en-US" dirty="0"/>
                        <a:t>Optimization</a:t>
                      </a:r>
                    </a:p>
                  </a:txBody>
                  <a:tcPr/>
                </a:tc>
                <a:tc>
                  <a:txBody>
                    <a:bodyPr/>
                    <a:lstStyle/>
                    <a:p>
                      <a:r>
                        <a:rPr lang="en-US" dirty="0"/>
                        <a:t>The Optimization job </a:t>
                      </a:r>
                      <a:r>
                        <a:rPr lang="en-US" dirty="0" err="1"/>
                        <a:t>deduplicates</a:t>
                      </a:r>
                      <a:r>
                        <a:rPr lang="en-US" dirty="0"/>
                        <a:t> by chunking data on a volume per the volume policy settings, (optionally) compressing those chunks, and storing chunks uniquely in the chunk store.</a:t>
                      </a:r>
                    </a:p>
                  </a:txBody>
                  <a:tcPr/>
                </a:tc>
                <a:tc>
                  <a:txBody>
                    <a:bodyPr/>
                    <a:lstStyle/>
                    <a:p>
                      <a:r>
                        <a:rPr lang="en-US" dirty="0"/>
                        <a:t>Once every hour</a:t>
                      </a:r>
                    </a:p>
                  </a:txBody>
                  <a:tcPr/>
                </a:tc>
                <a:extLst>
                  <a:ext uri="{0D108BD9-81ED-4DB2-BD59-A6C34878D82A}">
                    <a16:rowId xmlns:a16="http://schemas.microsoft.com/office/drawing/2014/main" val="2733175507"/>
                  </a:ext>
                </a:extLst>
              </a:tr>
              <a:tr h="370840">
                <a:tc>
                  <a:txBody>
                    <a:bodyPr/>
                    <a:lstStyle/>
                    <a:p>
                      <a:r>
                        <a:rPr lang="en-US" dirty="0" err="1"/>
                        <a:t>Unoptimization</a:t>
                      </a:r>
                      <a:endParaRPr lang="en-US" dirty="0"/>
                    </a:p>
                  </a:txBody>
                  <a:tcPr/>
                </a:tc>
                <a:tc>
                  <a:txBody>
                    <a:bodyPr/>
                    <a:lstStyle/>
                    <a:p>
                      <a:r>
                        <a:rPr lang="en-US" dirty="0"/>
                        <a:t>The </a:t>
                      </a:r>
                      <a:r>
                        <a:rPr lang="en-US" dirty="0" err="1"/>
                        <a:t>Unoptimization</a:t>
                      </a:r>
                      <a:r>
                        <a:rPr lang="en-US" dirty="0"/>
                        <a:t> job, which is a special job that should only be run manually, undoes the optimization done by deduplication and disables Data Deduplication for that volume.</a:t>
                      </a:r>
                    </a:p>
                  </a:txBody>
                  <a:tcPr/>
                </a:tc>
                <a:tc>
                  <a:txBody>
                    <a:bodyPr/>
                    <a:lstStyle/>
                    <a:p>
                      <a:r>
                        <a:rPr lang="en-US" dirty="0"/>
                        <a:t>On-demand</a:t>
                      </a:r>
                    </a:p>
                  </a:txBody>
                  <a:tcPr/>
                </a:tc>
                <a:extLst>
                  <a:ext uri="{0D108BD9-81ED-4DB2-BD59-A6C34878D82A}">
                    <a16:rowId xmlns:a16="http://schemas.microsoft.com/office/drawing/2014/main" val="2875601217"/>
                  </a:ext>
                </a:extLst>
              </a:tr>
            </a:tbl>
          </a:graphicData>
        </a:graphic>
      </p:graphicFrame>
    </p:spTree>
    <p:extLst>
      <p:ext uri="{BB962C8B-B14F-4D97-AF65-F5344CB8AC3E}">
        <p14:creationId xmlns:p14="http://schemas.microsoft.com/office/powerpoint/2010/main" val="326601707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a:t>
            </a:r>
          </a:p>
        </p:txBody>
      </p:sp>
      <p:sp>
        <p:nvSpPr>
          <p:cNvPr id="3" name="Text Placeholder 2"/>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12619122"/>
              </p:ext>
            </p:extLst>
          </p:nvPr>
        </p:nvGraphicFramePr>
        <p:xfrm>
          <a:off x="179513" y="861835"/>
          <a:ext cx="8712966" cy="4119880"/>
        </p:xfrm>
        <a:graphic>
          <a:graphicData uri="http://schemas.openxmlformats.org/drawingml/2006/table">
            <a:tbl>
              <a:tblPr firstRow="1" bandRow="1">
                <a:tableStyleId>{5C22544A-7EE6-4342-B048-85BDC9FD1C3A}</a:tableStyleId>
              </a:tblPr>
              <a:tblGrid>
                <a:gridCol w="1944215">
                  <a:extLst>
                    <a:ext uri="{9D8B030D-6E8A-4147-A177-3AD203B41FA5}">
                      <a16:colId xmlns:a16="http://schemas.microsoft.com/office/drawing/2014/main" val="3185351709"/>
                    </a:ext>
                  </a:extLst>
                </a:gridCol>
                <a:gridCol w="4680520">
                  <a:extLst>
                    <a:ext uri="{9D8B030D-6E8A-4147-A177-3AD203B41FA5}">
                      <a16:colId xmlns:a16="http://schemas.microsoft.com/office/drawing/2014/main" val="1747488864"/>
                    </a:ext>
                  </a:extLst>
                </a:gridCol>
                <a:gridCol w="2088231">
                  <a:extLst>
                    <a:ext uri="{9D8B030D-6E8A-4147-A177-3AD203B41FA5}">
                      <a16:colId xmlns:a16="http://schemas.microsoft.com/office/drawing/2014/main" val="170688455"/>
                    </a:ext>
                  </a:extLst>
                </a:gridCol>
              </a:tblGrid>
              <a:tr h="370840">
                <a:tc>
                  <a:txBody>
                    <a:bodyPr/>
                    <a:lstStyle/>
                    <a:p>
                      <a:r>
                        <a:rPr lang="en-US" dirty="0"/>
                        <a:t>Name</a:t>
                      </a:r>
                    </a:p>
                  </a:txBody>
                  <a:tcPr/>
                </a:tc>
                <a:tc>
                  <a:txBody>
                    <a:bodyPr/>
                    <a:lstStyle/>
                    <a:p>
                      <a:r>
                        <a:rPr lang="en-US" dirty="0"/>
                        <a:t>Description</a:t>
                      </a:r>
                    </a:p>
                  </a:txBody>
                  <a:tcPr/>
                </a:tc>
                <a:tc>
                  <a:txBody>
                    <a:bodyPr/>
                    <a:lstStyle/>
                    <a:p>
                      <a:r>
                        <a:rPr lang="en-US" dirty="0"/>
                        <a:t>Schedule</a:t>
                      </a:r>
                    </a:p>
                  </a:txBody>
                  <a:tcPr/>
                </a:tc>
                <a:extLst>
                  <a:ext uri="{0D108BD9-81ED-4DB2-BD59-A6C34878D82A}">
                    <a16:rowId xmlns:a16="http://schemas.microsoft.com/office/drawing/2014/main" val="605564703"/>
                  </a:ext>
                </a:extLst>
              </a:tr>
              <a:tr h="370840">
                <a:tc>
                  <a:txBody>
                    <a:bodyPr/>
                    <a:lstStyle/>
                    <a:p>
                      <a:r>
                        <a:rPr lang="en-US" dirty="0"/>
                        <a:t>Garbage Collection</a:t>
                      </a:r>
                    </a:p>
                  </a:txBody>
                  <a:tcPr/>
                </a:tc>
                <a:tc>
                  <a:txBody>
                    <a:bodyPr/>
                    <a:lstStyle/>
                    <a:p>
                      <a:r>
                        <a:rPr lang="en-US" dirty="0"/>
                        <a:t>The Garbage Collection job reclaims disk space by removing unnecessary chunks that are no longer being referenced by files that have been recently modified or deleted. (2 types)</a:t>
                      </a:r>
                    </a:p>
                  </a:txBody>
                  <a:tcPr/>
                </a:tc>
                <a:tc>
                  <a:txBody>
                    <a:bodyPr/>
                    <a:lstStyle/>
                    <a:p>
                      <a:r>
                        <a:rPr lang="en-US" dirty="0"/>
                        <a:t>Every Saturday at 2:35 AM</a:t>
                      </a:r>
                    </a:p>
                  </a:txBody>
                  <a:tcPr/>
                </a:tc>
                <a:extLst>
                  <a:ext uri="{0D108BD9-81ED-4DB2-BD59-A6C34878D82A}">
                    <a16:rowId xmlns:a16="http://schemas.microsoft.com/office/drawing/2014/main" val="2733175507"/>
                  </a:ext>
                </a:extLst>
              </a:tr>
              <a:tr h="370840">
                <a:tc>
                  <a:txBody>
                    <a:bodyPr/>
                    <a:lstStyle/>
                    <a:p>
                      <a:r>
                        <a:rPr lang="en-US" dirty="0"/>
                        <a:t>Integrity Scrubbing</a:t>
                      </a:r>
                    </a:p>
                  </a:txBody>
                  <a:tcPr/>
                </a:tc>
                <a:tc>
                  <a:txBody>
                    <a:bodyPr/>
                    <a:lstStyle/>
                    <a:p>
                      <a:r>
                        <a:rPr lang="en-US" dirty="0"/>
                        <a:t>identifies corruption in the chunk store due to disk failures or bad sectors. When possible, DD can automatically use volume features to reconstruct the corrupted data. Additionally, DD keeps backup copies of popular chunks when they are referenced more than 100 times in an area called the hotspot.</a:t>
                      </a:r>
                    </a:p>
                  </a:txBody>
                  <a:tcPr/>
                </a:tc>
                <a:tc>
                  <a:txBody>
                    <a:bodyPr/>
                    <a:lstStyle/>
                    <a:p>
                      <a:r>
                        <a:rPr lang="en-US" dirty="0"/>
                        <a:t>Every Saturday at 3:35 AM</a:t>
                      </a:r>
                    </a:p>
                  </a:txBody>
                  <a:tcPr/>
                </a:tc>
                <a:extLst>
                  <a:ext uri="{0D108BD9-81ED-4DB2-BD59-A6C34878D82A}">
                    <a16:rowId xmlns:a16="http://schemas.microsoft.com/office/drawing/2014/main" val="2875601217"/>
                  </a:ext>
                </a:extLst>
              </a:tr>
            </a:tbl>
          </a:graphicData>
        </a:graphic>
      </p:graphicFrame>
    </p:spTree>
    <p:extLst>
      <p:ext uri="{BB962C8B-B14F-4D97-AF65-F5344CB8AC3E}">
        <p14:creationId xmlns:p14="http://schemas.microsoft.com/office/powerpoint/2010/main" val="31659376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452586"/>
            <a:ext cx="9144000" cy="6080517"/>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Reliability</a:t>
            </a:r>
            <a:endParaRPr lang="it-IT" sz="3200" dirty="0">
              <a:solidFill>
                <a:schemeClr val="bg1"/>
              </a:solidFill>
            </a:endParaRPr>
          </a:p>
        </p:txBody>
      </p:sp>
    </p:spTree>
    <p:extLst>
      <p:ext uri="{BB962C8B-B14F-4D97-AF65-F5344CB8AC3E}">
        <p14:creationId xmlns:p14="http://schemas.microsoft.com/office/powerpoint/2010/main" val="303832728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Available job-wide settings</a:t>
            </a:r>
            <a:endParaRPr lang="en-US" dirty="0"/>
          </a:p>
        </p:txBody>
      </p:sp>
      <p:graphicFrame>
        <p:nvGraphicFramePr>
          <p:cNvPr id="5" name="Table 4"/>
          <p:cNvGraphicFramePr>
            <a:graphicFrameLocks noGrp="1"/>
          </p:cNvGraphicFramePr>
          <p:nvPr>
            <p:extLst/>
          </p:nvPr>
        </p:nvGraphicFramePr>
        <p:xfrm>
          <a:off x="0" y="1059582"/>
          <a:ext cx="9144000" cy="390144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160240">
                  <a:extLst>
                    <a:ext uri="{9D8B030D-6E8A-4147-A177-3AD203B41FA5}">
                      <a16:colId xmlns:a16="http://schemas.microsoft.com/office/drawing/2014/main" val="950171161"/>
                    </a:ext>
                  </a:extLst>
                </a:gridCol>
                <a:gridCol w="2880320">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a:t>Type</a:t>
                      </a:r>
                    </a:p>
                  </a:txBody>
                  <a:tcPr/>
                </a:tc>
                <a:tc>
                  <a:txBody>
                    <a:bodyPr/>
                    <a:lstStyle/>
                    <a:p>
                      <a:r>
                        <a:rPr lang="en-US" sz="1100" dirty="0"/>
                        <a:t>The type of the job that should be scheduled</a:t>
                      </a:r>
                    </a:p>
                  </a:txBody>
                  <a:tcPr/>
                </a:tc>
                <a:tc>
                  <a:txBody>
                    <a:bodyPr/>
                    <a:lstStyle/>
                    <a:p>
                      <a:pPr marL="285750" indent="-285750">
                        <a:buFont typeface="Arial" panose="020B0604020202020204" pitchFamily="34" charset="0"/>
                        <a:buChar char="•"/>
                      </a:pPr>
                      <a:r>
                        <a:rPr lang="en-US" sz="1100" dirty="0"/>
                        <a:t>Optimization</a:t>
                      </a:r>
                    </a:p>
                    <a:p>
                      <a:pPr marL="285750" indent="-285750">
                        <a:buFont typeface="Arial" panose="020B0604020202020204" pitchFamily="34" charset="0"/>
                        <a:buChar char="•"/>
                      </a:pPr>
                      <a:r>
                        <a:rPr lang="en-US" sz="1100" dirty="0" err="1"/>
                        <a:t>GarbageCollection</a:t>
                      </a:r>
                      <a:endParaRPr lang="en-US" sz="1100" dirty="0"/>
                    </a:p>
                    <a:p>
                      <a:pPr marL="285750" indent="-285750">
                        <a:buFont typeface="Arial" panose="020B0604020202020204" pitchFamily="34" charset="0"/>
                        <a:buChar char="•"/>
                      </a:pPr>
                      <a:r>
                        <a:rPr lang="en-US" sz="1100" dirty="0"/>
                        <a:t>Scrubbing</a:t>
                      </a:r>
                    </a:p>
                  </a:txBody>
                  <a:tcPr/>
                </a:tc>
                <a:tc>
                  <a:txBody>
                    <a:bodyPr/>
                    <a:lstStyle/>
                    <a:p>
                      <a:r>
                        <a:rPr lang="en-US" sz="1100" dirty="0"/>
                        <a:t>This value is required because it is the type of job that you want to have be scheduled. This value cannot be changed after the task has been scheduled.</a:t>
                      </a:r>
                    </a:p>
                  </a:txBody>
                  <a:tcPr/>
                </a:tc>
                <a:extLst>
                  <a:ext uri="{0D108BD9-81ED-4DB2-BD59-A6C34878D82A}">
                    <a16:rowId xmlns:a16="http://schemas.microsoft.com/office/drawing/2014/main" val="2131507991"/>
                  </a:ext>
                </a:extLst>
              </a:tr>
              <a:tr h="370840">
                <a:tc>
                  <a:txBody>
                    <a:bodyPr/>
                    <a:lstStyle/>
                    <a:p>
                      <a:r>
                        <a:rPr lang="en-US" sz="1100" dirty="0"/>
                        <a:t>Priority</a:t>
                      </a:r>
                    </a:p>
                  </a:txBody>
                  <a:tcPr/>
                </a:tc>
                <a:tc>
                  <a:txBody>
                    <a:bodyPr/>
                    <a:lstStyle/>
                    <a:p>
                      <a:r>
                        <a:rPr lang="en-US" sz="1100" dirty="0"/>
                        <a:t>The system priority of the scheduled job</a:t>
                      </a:r>
                    </a:p>
                  </a:txBody>
                  <a:tcPr/>
                </a:tc>
                <a:tc>
                  <a:txBody>
                    <a:bodyPr/>
                    <a:lstStyle/>
                    <a:p>
                      <a:pPr marL="285750" indent="-285750">
                        <a:buFont typeface="Arial" panose="020B0604020202020204" pitchFamily="34" charset="0"/>
                        <a:buChar char="•"/>
                      </a:pPr>
                      <a:r>
                        <a:rPr lang="en-US" sz="1100" dirty="0"/>
                        <a:t>High</a:t>
                      </a:r>
                    </a:p>
                    <a:p>
                      <a:pPr marL="285750" indent="-285750">
                        <a:buFont typeface="Arial" panose="020B0604020202020204" pitchFamily="34" charset="0"/>
                        <a:buChar char="•"/>
                      </a:pPr>
                      <a:r>
                        <a:rPr lang="en-US" sz="1100" dirty="0"/>
                        <a:t>Medium</a:t>
                      </a:r>
                    </a:p>
                    <a:p>
                      <a:pPr marL="285750" indent="-285750">
                        <a:buFont typeface="Arial" panose="020B0604020202020204" pitchFamily="34" charset="0"/>
                        <a:buChar char="•"/>
                      </a:pPr>
                      <a:r>
                        <a:rPr lang="en-US" sz="1100" dirty="0"/>
                        <a:t>Low</a:t>
                      </a:r>
                    </a:p>
                  </a:txBody>
                  <a:tcPr/>
                </a:tc>
                <a:tc>
                  <a:txBody>
                    <a:bodyPr/>
                    <a:lstStyle/>
                    <a:p>
                      <a:r>
                        <a:rPr lang="en-US" sz="1100" dirty="0"/>
                        <a:t>This value helps the system determine how to allocate CPU time. High will use more CPU time, low will use less.</a:t>
                      </a:r>
                    </a:p>
                  </a:txBody>
                  <a:tcPr/>
                </a:tc>
                <a:extLst>
                  <a:ext uri="{0D108BD9-81ED-4DB2-BD59-A6C34878D82A}">
                    <a16:rowId xmlns:a16="http://schemas.microsoft.com/office/drawing/2014/main" val="393138732"/>
                  </a:ext>
                </a:extLst>
              </a:tr>
              <a:tr h="370840">
                <a:tc>
                  <a:txBody>
                    <a:bodyPr/>
                    <a:lstStyle/>
                    <a:p>
                      <a:r>
                        <a:rPr lang="en-US" sz="1100" dirty="0"/>
                        <a:t>Days</a:t>
                      </a:r>
                    </a:p>
                  </a:txBody>
                  <a:tcPr/>
                </a:tc>
                <a:tc>
                  <a:txBody>
                    <a:bodyPr/>
                    <a:lstStyle/>
                    <a:p>
                      <a:r>
                        <a:rPr lang="en-US" sz="1100" dirty="0"/>
                        <a:t>The days that the job is scheduled</a:t>
                      </a:r>
                    </a:p>
                  </a:txBody>
                  <a:tcPr/>
                </a:tc>
                <a:tc>
                  <a:txBody>
                    <a:bodyPr/>
                    <a:lstStyle/>
                    <a:p>
                      <a:pPr marL="285750" indent="-285750">
                        <a:buFont typeface="Arial" panose="020B0604020202020204" pitchFamily="34" charset="0"/>
                        <a:buChar char="•"/>
                      </a:pPr>
                      <a:r>
                        <a:rPr lang="en-US" sz="1100" dirty="0"/>
                        <a:t>An array of integers 0-6 representing the days of the week.</a:t>
                      </a:r>
                      <a:r>
                        <a:rPr lang="en-US" sz="1100" baseline="0" dirty="0"/>
                        <a:t> (0 = Sunday)</a:t>
                      </a:r>
                      <a:endParaRPr lang="en-US" sz="1100" dirty="0"/>
                    </a:p>
                  </a:txBody>
                  <a:tcPr/>
                </a:tc>
                <a:tc>
                  <a:txBody>
                    <a:bodyPr/>
                    <a:lstStyle/>
                    <a:p>
                      <a:r>
                        <a:rPr lang="en-US" sz="1100" dirty="0"/>
                        <a:t>Scheduled tasks have to run on at least one day.</a:t>
                      </a:r>
                    </a:p>
                  </a:txBody>
                  <a:tcPr/>
                </a:tc>
                <a:extLst>
                  <a:ext uri="{0D108BD9-81ED-4DB2-BD59-A6C34878D82A}">
                    <a16:rowId xmlns:a16="http://schemas.microsoft.com/office/drawing/2014/main" val="584526783"/>
                  </a:ext>
                </a:extLst>
              </a:tr>
              <a:tr h="370840">
                <a:tc>
                  <a:txBody>
                    <a:bodyPr/>
                    <a:lstStyle/>
                    <a:p>
                      <a:r>
                        <a:rPr lang="en-US" sz="1100" dirty="0"/>
                        <a:t>Cores</a:t>
                      </a:r>
                    </a:p>
                  </a:txBody>
                  <a:tcPr/>
                </a:tc>
                <a:tc>
                  <a:txBody>
                    <a:bodyPr/>
                    <a:lstStyle/>
                    <a:p>
                      <a:r>
                        <a:rPr lang="en-US" sz="1100" dirty="0"/>
                        <a:t>The percentage of cores on the system that a job should use</a:t>
                      </a:r>
                    </a:p>
                  </a:txBody>
                  <a:tcPr/>
                </a:tc>
                <a:tc>
                  <a:txBody>
                    <a:bodyPr/>
                    <a:lstStyle/>
                    <a:p>
                      <a:pPr marL="0" indent="0">
                        <a:buFont typeface="Arial" panose="020B0604020202020204" pitchFamily="34" charset="0"/>
                        <a:buNone/>
                      </a:pPr>
                      <a:r>
                        <a:rPr lang="en-US" sz="1100" dirty="0"/>
                        <a:t>Integers 0-100 (indicates a percentage)</a:t>
                      </a:r>
                    </a:p>
                  </a:txBody>
                  <a:tcPr/>
                </a:tc>
                <a:tc>
                  <a:txBody>
                    <a:bodyPr/>
                    <a:lstStyle/>
                    <a:p>
                      <a:r>
                        <a:rPr lang="en-US" sz="1100" dirty="0"/>
                        <a:t>To control what level of impact a job will have on the compute resources on the system</a:t>
                      </a:r>
                    </a:p>
                  </a:txBody>
                  <a:tcPr/>
                </a:tc>
                <a:extLst>
                  <a:ext uri="{0D108BD9-81ED-4DB2-BD59-A6C34878D82A}">
                    <a16:rowId xmlns:a16="http://schemas.microsoft.com/office/drawing/2014/main" val="3230464946"/>
                  </a:ext>
                </a:extLst>
              </a:tr>
              <a:tr h="370840">
                <a:tc>
                  <a:txBody>
                    <a:bodyPr/>
                    <a:lstStyle/>
                    <a:p>
                      <a:r>
                        <a:rPr lang="en-US" sz="1100" dirty="0" err="1"/>
                        <a:t>DurationHours</a:t>
                      </a:r>
                      <a:endParaRPr lang="en-US" sz="1100" dirty="0"/>
                    </a:p>
                  </a:txBody>
                  <a:tcPr/>
                </a:tc>
                <a:tc>
                  <a:txBody>
                    <a:bodyPr/>
                    <a:lstStyle/>
                    <a:p>
                      <a:r>
                        <a:rPr lang="en-US" sz="1100" dirty="0"/>
                        <a:t>The maximum number of hours a job should be allowed to run</a:t>
                      </a:r>
                    </a:p>
                  </a:txBody>
                  <a:tcPr/>
                </a:tc>
                <a:tc>
                  <a:txBody>
                    <a:bodyPr/>
                    <a:lstStyle/>
                    <a:p>
                      <a:pPr marL="0" indent="0">
                        <a:buFont typeface="Arial" panose="020B0604020202020204" pitchFamily="34" charset="0"/>
                        <a:buNone/>
                      </a:pPr>
                      <a:r>
                        <a:rPr lang="en-US" sz="1100" dirty="0"/>
                        <a:t>Positive integers</a:t>
                      </a:r>
                    </a:p>
                  </a:txBody>
                  <a:tcPr/>
                </a:tc>
                <a:tc>
                  <a:txBody>
                    <a:bodyPr/>
                    <a:lstStyle/>
                    <a:p>
                      <a:r>
                        <a:rPr lang="en-US" sz="1100" dirty="0"/>
                        <a:t>To prevent a job for running into a workload's non-idle hours</a:t>
                      </a:r>
                    </a:p>
                  </a:txBody>
                  <a:tcPr/>
                </a:tc>
                <a:extLst>
                  <a:ext uri="{0D108BD9-81ED-4DB2-BD59-A6C34878D82A}">
                    <a16:rowId xmlns:a16="http://schemas.microsoft.com/office/drawing/2014/main" val="3673118081"/>
                  </a:ext>
                </a:extLst>
              </a:tr>
            </a:tbl>
          </a:graphicData>
        </a:graphic>
      </p:graphicFrame>
    </p:spTree>
    <p:extLst>
      <p:ext uri="{BB962C8B-B14F-4D97-AF65-F5344CB8AC3E}">
        <p14:creationId xmlns:p14="http://schemas.microsoft.com/office/powerpoint/2010/main" val="122753336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20538"/>
          <a:ext cx="9144000" cy="520192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160240">
                  <a:extLst>
                    <a:ext uri="{9D8B030D-6E8A-4147-A177-3AD203B41FA5}">
                      <a16:colId xmlns:a16="http://schemas.microsoft.com/office/drawing/2014/main" val="950171161"/>
                    </a:ext>
                  </a:extLst>
                </a:gridCol>
                <a:gridCol w="2880320">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a:t>Enabled</a:t>
                      </a:r>
                    </a:p>
                  </a:txBody>
                  <a:tcPr/>
                </a:tc>
                <a:tc>
                  <a:txBody>
                    <a:bodyPr/>
                    <a:lstStyle/>
                    <a:p>
                      <a:r>
                        <a:rPr lang="en-US" sz="1100" dirty="0"/>
                        <a:t>Whether the job will run</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To disable a job without removing it</a:t>
                      </a:r>
                    </a:p>
                  </a:txBody>
                  <a:tcPr/>
                </a:tc>
                <a:extLst>
                  <a:ext uri="{0D108BD9-81ED-4DB2-BD59-A6C34878D82A}">
                    <a16:rowId xmlns:a16="http://schemas.microsoft.com/office/drawing/2014/main" val="2131507991"/>
                  </a:ext>
                </a:extLst>
              </a:tr>
              <a:tr h="370840">
                <a:tc>
                  <a:txBody>
                    <a:bodyPr/>
                    <a:lstStyle/>
                    <a:p>
                      <a:r>
                        <a:rPr lang="en-US" sz="1100" dirty="0"/>
                        <a:t>Full</a:t>
                      </a:r>
                    </a:p>
                  </a:txBody>
                  <a:tcPr/>
                </a:tc>
                <a:tc>
                  <a:txBody>
                    <a:bodyPr/>
                    <a:lstStyle/>
                    <a:p>
                      <a:r>
                        <a:rPr lang="en-US" sz="1100" dirty="0"/>
                        <a:t>For scheduling a full Garbage Collection job</a:t>
                      </a:r>
                    </a:p>
                  </a:txBody>
                  <a:tcPr/>
                </a:tc>
                <a:tc>
                  <a:txBody>
                    <a:bodyPr/>
                    <a:lstStyle/>
                    <a:p>
                      <a:pPr marL="0" indent="0">
                        <a:buFont typeface="Arial" panose="020B0604020202020204" pitchFamily="34" charset="0"/>
                        <a:buNone/>
                      </a:pPr>
                      <a:r>
                        <a:rPr lang="en-US" sz="1100" dirty="0"/>
                        <a:t>Switch (true/false)</a:t>
                      </a:r>
                    </a:p>
                  </a:txBody>
                  <a:tcPr/>
                </a:tc>
                <a:tc>
                  <a:txBody>
                    <a:bodyPr/>
                    <a:lstStyle/>
                    <a:p>
                      <a:r>
                        <a:rPr lang="en-US" sz="1100" dirty="0"/>
                        <a:t>By default, every fourth job is a full Garbage Collection job. With this switch, you can schedule full Garbage Collection to run more frequently</a:t>
                      </a:r>
                    </a:p>
                  </a:txBody>
                  <a:tcPr/>
                </a:tc>
                <a:extLst>
                  <a:ext uri="{0D108BD9-81ED-4DB2-BD59-A6C34878D82A}">
                    <a16:rowId xmlns:a16="http://schemas.microsoft.com/office/drawing/2014/main" val="393138732"/>
                  </a:ext>
                </a:extLst>
              </a:tr>
              <a:tr h="370840">
                <a:tc>
                  <a:txBody>
                    <a:bodyPr/>
                    <a:lstStyle/>
                    <a:p>
                      <a:r>
                        <a:rPr lang="en-US" sz="1100" dirty="0" err="1"/>
                        <a:t>InputOutputThrottle</a:t>
                      </a:r>
                      <a:endParaRPr lang="en-US" sz="1100" dirty="0"/>
                    </a:p>
                  </a:txBody>
                  <a:tcPr/>
                </a:tc>
                <a:tc>
                  <a:txBody>
                    <a:bodyPr/>
                    <a:lstStyle/>
                    <a:p>
                      <a:r>
                        <a:rPr lang="en-US" sz="1100" dirty="0"/>
                        <a:t>Specifies the amount of input/output throttling applied to the job</a:t>
                      </a:r>
                    </a:p>
                  </a:txBody>
                  <a:tcPr/>
                </a:tc>
                <a:tc>
                  <a:txBody>
                    <a:bodyPr/>
                    <a:lstStyle/>
                    <a:p>
                      <a:pPr marL="0" indent="0">
                        <a:buFont typeface="Arial" panose="020B0604020202020204" pitchFamily="34" charset="0"/>
                        <a:buNone/>
                      </a:pPr>
                      <a:r>
                        <a:rPr lang="en-US" sz="1100" dirty="0"/>
                        <a:t>Integers 0-100 (indicates a percentage)</a:t>
                      </a:r>
                    </a:p>
                  </a:txBody>
                  <a:tcPr/>
                </a:tc>
                <a:tc>
                  <a:txBody>
                    <a:bodyPr/>
                    <a:lstStyle/>
                    <a:p>
                      <a:r>
                        <a:rPr lang="en-US" sz="1100" dirty="0"/>
                        <a:t>Throttling ensures that jobs don't interfere with other I/O-intensive processes.</a:t>
                      </a:r>
                    </a:p>
                  </a:txBody>
                  <a:tcPr/>
                </a:tc>
                <a:extLst>
                  <a:ext uri="{0D108BD9-81ED-4DB2-BD59-A6C34878D82A}">
                    <a16:rowId xmlns:a16="http://schemas.microsoft.com/office/drawing/2014/main" val="584526783"/>
                  </a:ext>
                </a:extLst>
              </a:tr>
              <a:tr h="370840">
                <a:tc>
                  <a:txBody>
                    <a:bodyPr/>
                    <a:lstStyle/>
                    <a:p>
                      <a:r>
                        <a:rPr lang="en-US" sz="1100" dirty="0"/>
                        <a:t>Memory</a:t>
                      </a:r>
                    </a:p>
                  </a:txBody>
                  <a:tcPr/>
                </a:tc>
                <a:tc>
                  <a:txBody>
                    <a:bodyPr/>
                    <a:lstStyle/>
                    <a:p>
                      <a:r>
                        <a:rPr lang="en-US" sz="1100" dirty="0"/>
                        <a:t>The percentage of memory on the system that a job should use</a:t>
                      </a:r>
                    </a:p>
                  </a:txBody>
                  <a:tcPr/>
                </a:tc>
                <a:tc>
                  <a:txBody>
                    <a:bodyPr/>
                    <a:lstStyle/>
                    <a:p>
                      <a:pPr marL="0" indent="0">
                        <a:buFont typeface="Arial" panose="020B0604020202020204" pitchFamily="34" charset="0"/>
                        <a:buNone/>
                      </a:pPr>
                      <a:r>
                        <a:rPr lang="en-US" sz="1100" dirty="0"/>
                        <a:t>Integers 0-100 (indicates a percentage)</a:t>
                      </a:r>
                    </a:p>
                  </a:txBody>
                  <a:tcPr/>
                </a:tc>
                <a:tc>
                  <a:txBody>
                    <a:bodyPr/>
                    <a:lstStyle/>
                    <a:p>
                      <a:r>
                        <a:rPr lang="en-US" sz="1100" dirty="0"/>
                        <a:t>To control what level of impact the job will have on the memory resources of the system</a:t>
                      </a:r>
                    </a:p>
                  </a:txBody>
                  <a:tcPr/>
                </a:tc>
                <a:extLst>
                  <a:ext uri="{0D108BD9-81ED-4DB2-BD59-A6C34878D82A}">
                    <a16:rowId xmlns:a16="http://schemas.microsoft.com/office/drawing/2014/main" val="3230464946"/>
                  </a:ext>
                </a:extLst>
              </a:tr>
              <a:tr h="370840">
                <a:tc>
                  <a:txBody>
                    <a:bodyPr/>
                    <a:lstStyle/>
                    <a:p>
                      <a:r>
                        <a:rPr lang="en-US" sz="1100" dirty="0"/>
                        <a:t>Name</a:t>
                      </a:r>
                    </a:p>
                  </a:txBody>
                  <a:tcPr/>
                </a:tc>
                <a:tc>
                  <a:txBody>
                    <a:bodyPr/>
                    <a:lstStyle/>
                    <a:p>
                      <a:r>
                        <a:rPr lang="en-US" sz="1100" dirty="0"/>
                        <a:t>The name of the scheduled job</a:t>
                      </a:r>
                    </a:p>
                  </a:txBody>
                  <a:tcPr/>
                </a:tc>
                <a:tc>
                  <a:txBody>
                    <a:bodyPr/>
                    <a:lstStyle/>
                    <a:p>
                      <a:pPr marL="0" indent="0">
                        <a:buFont typeface="Arial" panose="020B0604020202020204" pitchFamily="34" charset="0"/>
                        <a:buNone/>
                      </a:pPr>
                      <a:r>
                        <a:rPr lang="en-US" sz="1100" dirty="0"/>
                        <a:t>String</a:t>
                      </a:r>
                    </a:p>
                  </a:txBody>
                  <a:tcPr/>
                </a:tc>
                <a:tc>
                  <a:txBody>
                    <a:bodyPr/>
                    <a:lstStyle/>
                    <a:p>
                      <a:r>
                        <a:rPr lang="en-US" sz="1100" dirty="0"/>
                        <a:t>A job must have a uniquely identifiable name.</a:t>
                      </a:r>
                    </a:p>
                  </a:txBody>
                  <a:tcPr/>
                </a:tc>
                <a:extLst>
                  <a:ext uri="{0D108BD9-81ED-4DB2-BD59-A6C34878D82A}">
                    <a16:rowId xmlns:a16="http://schemas.microsoft.com/office/drawing/2014/main" val="3673118081"/>
                  </a:ext>
                </a:extLst>
              </a:tr>
              <a:tr h="370840">
                <a:tc>
                  <a:txBody>
                    <a:bodyPr/>
                    <a:lstStyle/>
                    <a:p>
                      <a:r>
                        <a:rPr lang="en-US" sz="1100" dirty="0" err="1"/>
                        <a:t>ReadOnly</a:t>
                      </a:r>
                      <a:endParaRPr lang="en-US" sz="1100" dirty="0"/>
                    </a:p>
                  </a:txBody>
                  <a:tcPr/>
                </a:tc>
                <a:tc>
                  <a:txBody>
                    <a:bodyPr/>
                    <a:lstStyle/>
                    <a:p>
                      <a:r>
                        <a:rPr lang="en-US" sz="1100" dirty="0"/>
                        <a:t>Indicates that the scrubbing job processes and reports on corruptions that it finds, but does not run any repair actions</a:t>
                      </a:r>
                    </a:p>
                  </a:txBody>
                  <a:tcPr/>
                </a:tc>
                <a:tc>
                  <a:txBody>
                    <a:bodyPr/>
                    <a:lstStyle/>
                    <a:p>
                      <a:pPr marL="0" indent="0">
                        <a:buFont typeface="Arial" panose="020B0604020202020204" pitchFamily="34" charset="0"/>
                        <a:buNone/>
                      </a:pPr>
                      <a:r>
                        <a:rPr lang="en-US" sz="1100" dirty="0"/>
                        <a:t>Switch (true/false)</a:t>
                      </a:r>
                    </a:p>
                  </a:txBody>
                  <a:tcPr/>
                </a:tc>
                <a:tc>
                  <a:txBody>
                    <a:bodyPr/>
                    <a:lstStyle/>
                    <a:p>
                      <a:r>
                        <a:rPr lang="en-US" sz="1100" dirty="0"/>
                        <a:t>You want to manually restore files that sit on bad sections of the disk.</a:t>
                      </a:r>
                    </a:p>
                  </a:txBody>
                  <a:tcPr/>
                </a:tc>
                <a:extLst>
                  <a:ext uri="{0D108BD9-81ED-4DB2-BD59-A6C34878D82A}">
                    <a16:rowId xmlns:a16="http://schemas.microsoft.com/office/drawing/2014/main" val="3149225965"/>
                  </a:ext>
                </a:extLst>
              </a:tr>
              <a:tr h="370840">
                <a:tc>
                  <a:txBody>
                    <a:bodyPr/>
                    <a:lstStyle/>
                    <a:p>
                      <a:r>
                        <a:rPr lang="en-US" sz="1100" dirty="0"/>
                        <a:t>Start</a:t>
                      </a:r>
                    </a:p>
                  </a:txBody>
                  <a:tcPr/>
                </a:tc>
                <a:tc>
                  <a:txBody>
                    <a:bodyPr/>
                    <a:lstStyle/>
                    <a:p>
                      <a:r>
                        <a:rPr lang="en-US" sz="1100" dirty="0"/>
                        <a:t>Specifies the time a job should start</a:t>
                      </a:r>
                    </a:p>
                  </a:txBody>
                  <a:tcPr/>
                </a:tc>
                <a:tc>
                  <a:txBody>
                    <a:bodyPr/>
                    <a:lstStyle/>
                    <a:p>
                      <a:pPr marL="0" indent="0">
                        <a:buFont typeface="Arial" panose="020B0604020202020204" pitchFamily="34" charset="0"/>
                        <a:buNone/>
                      </a:pPr>
                      <a:r>
                        <a:rPr lang="en-US" sz="1100" dirty="0" err="1"/>
                        <a:t>System.DateTime</a:t>
                      </a:r>
                      <a:endParaRPr lang="en-US" sz="1100" dirty="0"/>
                    </a:p>
                  </a:txBody>
                  <a:tcPr/>
                </a:tc>
                <a:tc>
                  <a:txBody>
                    <a:bodyPr/>
                    <a:lstStyle/>
                    <a:p>
                      <a:r>
                        <a:rPr lang="en-US" sz="1100" dirty="0"/>
                        <a:t>The date part of the </a:t>
                      </a:r>
                      <a:r>
                        <a:rPr lang="en-US" sz="1100" dirty="0" err="1"/>
                        <a:t>System.Datetime</a:t>
                      </a:r>
                      <a:r>
                        <a:rPr lang="en-US" sz="1100" dirty="0"/>
                        <a:t> provided to Start is irrelevant (as long as it's in the past), but the time part specifies when the job should start.</a:t>
                      </a:r>
                    </a:p>
                  </a:txBody>
                  <a:tcPr/>
                </a:tc>
                <a:extLst>
                  <a:ext uri="{0D108BD9-81ED-4DB2-BD59-A6C34878D82A}">
                    <a16:rowId xmlns:a16="http://schemas.microsoft.com/office/drawing/2014/main" val="3563674064"/>
                  </a:ext>
                </a:extLst>
              </a:tr>
            </a:tbl>
          </a:graphicData>
        </a:graphic>
      </p:graphicFrame>
    </p:spTree>
    <p:extLst>
      <p:ext uri="{BB962C8B-B14F-4D97-AF65-F5344CB8AC3E}">
        <p14:creationId xmlns:p14="http://schemas.microsoft.com/office/powerpoint/2010/main" val="48130932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20538"/>
          <a:ext cx="9144000" cy="152400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160240">
                  <a:extLst>
                    <a:ext uri="{9D8B030D-6E8A-4147-A177-3AD203B41FA5}">
                      <a16:colId xmlns:a16="http://schemas.microsoft.com/office/drawing/2014/main" val="950171161"/>
                    </a:ext>
                  </a:extLst>
                </a:gridCol>
                <a:gridCol w="2880320">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err="1"/>
                        <a:t>StopWhenSystemBusy</a:t>
                      </a:r>
                      <a:endParaRPr lang="en-US" sz="1100" dirty="0"/>
                    </a:p>
                  </a:txBody>
                  <a:tcPr/>
                </a:tc>
                <a:tc>
                  <a:txBody>
                    <a:bodyPr/>
                    <a:lstStyle/>
                    <a:p>
                      <a:r>
                        <a:rPr lang="en-US" sz="1100" dirty="0"/>
                        <a:t>Specifies whether Data Deduplication should stop if the system is busy</a:t>
                      </a:r>
                    </a:p>
                  </a:txBody>
                  <a:tcPr/>
                </a:tc>
                <a:tc>
                  <a:txBody>
                    <a:bodyPr/>
                    <a:lstStyle/>
                    <a:p>
                      <a:pPr marL="0" indent="0">
                        <a:buFont typeface="Arial" panose="020B0604020202020204" pitchFamily="34" charset="0"/>
                        <a:buNone/>
                      </a:pPr>
                      <a:r>
                        <a:rPr lang="en-US" sz="1100" dirty="0"/>
                        <a:t>Switch (True/False)</a:t>
                      </a:r>
                    </a:p>
                  </a:txBody>
                  <a:tcPr/>
                </a:tc>
                <a:tc>
                  <a:txBody>
                    <a:bodyPr/>
                    <a:lstStyle/>
                    <a:p>
                      <a:r>
                        <a:rPr lang="en-US" sz="1100" dirty="0"/>
                        <a:t>This switch gives you the ability to control the behavior of Data Deduplication--this is especially important if you want to run Data Deduplication while your workload is not idle.</a:t>
                      </a:r>
                    </a:p>
                  </a:txBody>
                  <a:tcPr/>
                </a:tc>
                <a:extLst>
                  <a:ext uri="{0D108BD9-81ED-4DB2-BD59-A6C34878D82A}">
                    <a16:rowId xmlns:a16="http://schemas.microsoft.com/office/drawing/2014/main" val="2131507991"/>
                  </a:ext>
                </a:extLst>
              </a:tr>
            </a:tbl>
          </a:graphicData>
        </a:graphic>
      </p:graphicFrame>
    </p:spTree>
    <p:extLst>
      <p:ext uri="{BB962C8B-B14F-4D97-AF65-F5344CB8AC3E}">
        <p14:creationId xmlns:p14="http://schemas.microsoft.com/office/powerpoint/2010/main" val="228029928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Available volume-wide settings</a:t>
            </a:r>
            <a:endParaRPr lang="en-US" dirty="0"/>
          </a:p>
        </p:txBody>
      </p:sp>
      <p:graphicFrame>
        <p:nvGraphicFramePr>
          <p:cNvPr id="5" name="Table 4"/>
          <p:cNvGraphicFramePr>
            <a:graphicFrameLocks noGrp="1"/>
          </p:cNvGraphicFramePr>
          <p:nvPr>
            <p:extLst/>
          </p:nvPr>
        </p:nvGraphicFramePr>
        <p:xfrm>
          <a:off x="0" y="1059582"/>
          <a:ext cx="9144000" cy="388620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808312">
                  <a:extLst>
                    <a:ext uri="{9D8B030D-6E8A-4147-A177-3AD203B41FA5}">
                      <a16:colId xmlns:a16="http://schemas.microsoft.com/office/drawing/2014/main" val="950171161"/>
                    </a:ext>
                  </a:extLst>
                </a:gridCol>
                <a:gridCol w="2232248">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err="1"/>
                        <a:t>ChunkRedundancyThreshold</a:t>
                      </a:r>
                      <a:endParaRPr lang="en-US" sz="1100" dirty="0"/>
                    </a:p>
                  </a:txBody>
                  <a:tcPr/>
                </a:tc>
                <a:tc>
                  <a:txBody>
                    <a:bodyPr/>
                    <a:lstStyle/>
                    <a:p>
                      <a:r>
                        <a:rPr lang="en-US" sz="1100" dirty="0"/>
                        <a:t>The number of times that a chunk is referenced before a chunk is duplicated into the hotspot section of the Chunk Store. The value of the hotspot section is that so-called "hot" chunks that are referenced frequently have multiple access paths to improve access time.</a:t>
                      </a:r>
                    </a:p>
                  </a:txBody>
                  <a:tcPr/>
                </a:tc>
                <a:tc>
                  <a:txBody>
                    <a:bodyPr/>
                    <a:lstStyle/>
                    <a:p>
                      <a:pPr marL="0" indent="0">
                        <a:buFont typeface="Arial" panose="020B0604020202020204" pitchFamily="34" charset="0"/>
                        <a:buNone/>
                      </a:pPr>
                      <a:r>
                        <a:rPr lang="en-US" sz="1100" dirty="0"/>
                        <a:t>Positive integers</a:t>
                      </a:r>
                    </a:p>
                  </a:txBody>
                  <a:tcPr/>
                </a:tc>
                <a:tc>
                  <a:txBody>
                    <a:bodyPr/>
                    <a:lstStyle/>
                    <a:p>
                      <a:r>
                        <a:rPr lang="en-US" sz="1100" dirty="0"/>
                        <a:t>The main reason to modify this number is to increase the savings rate for volumes with high duplication. In general, the default value (100) is the recommended setting, and you shouldn't need to modify this.</a:t>
                      </a:r>
                    </a:p>
                  </a:txBody>
                  <a:tcPr/>
                </a:tc>
                <a:extLst>
                  <a:ext uri="{0D108BD9-81ED-4DB2-BD59-A6C34878D82A}">
                    <a16:rowId xmlns:a16="http://schemas.microsoft.com/office/drawing/2014/main" val="2131507991"/>
                  </a:ext>
                </a:extLst>
              </a:tr>
              <a:tr h="370840">
                <a:tc>
                  <a:txBody>
                    <a:bodyPr/>
                    <a:lstStyle/>
                    <a:p>
                      <a:r>
                        <a:rPr lang="en-US" sz="1100" dirty="0" err="1"/>
                        <a:t>ExcludeFileType</a:t>
                      </a:r>
                      <a:endParaRPr lang="en-US" sz="1100" dirty="0"/>
                    </a:p>
                  </a:txBody>
                  <a:tcPr/>
                </a:tc>
                <a:tc>
                  <a:txBody>
                    <a:bodyPr/>
                    <a:lstStyle/>
                    <a:p>
                      <a:r>
                        <a:rPr lang="en-US" sz="1100" dirty="0"/>
                        <a:t>File types that are excluded from optimization</a:t>
                      </a:r>
                    </a:p>
                  </a:txBody>
                  <a:tcPr/>
                </a:tc>
                <a:tc>
                  <a:txBody>
                    <a:bodyPr/>
                    <a:lstStyle/>
                    <a:p>
                      <a:pPr marL="0" indent="0">
                        <a:buFont typeface="Arial" panose="020B0604020202020204" pitchFamily="34" charset="0"/>
                        <a:buNone/>
                      </a:pPr>
                      <a:r>
                        <a:rPr lang="en-US" sz="1100" dirty="0"/>
                        <a:t>Array of file extensions</a:t>
                      </a:r>
                    </a:p>
                  </a:txBody>
                  <a:tcPr/>
                </a:tc>
                <a:tc>
                  <a:txBody>
                    <a:bodyPr/>
                    <a:lstStyle/>
                    <a:p>
                      <a:r>
                        <a:rPr lang="en-US" sz="1100" dirty="0"/>
                        <a:t>Some file types, particularly multimedia or files that are already compressed, do not benefit very much from being optimized. This setting allows you to configure which types are excluded.</a:t>
                      </a:r>
                    </a:p>
                  </a:txBody>
                  <a:tcPr/>
                </a:tc>
                <a:extLst>
                  <a:ext uri="{0D108BD9-81ED-4DB2-BD59-A6C34878D82A}">
                    <a16:rowId xmlns:a16="http://schemas.microsoft.com/office/drawing/2014/main" val="393138732"/>
                  </a:ext>
                </a:extLst>
              </a:tr>
              <a:tr h="370840">
                <a:tc>
                  <a:txBody>
                    <a:bodyPr/>
                    <a:lstStyle/>
                    <a:p>
                      <a:r>
                        <a:rPr lang="en-US" sz="1100" dirty="0" err="1"/>
                        <a:t>ExcludeFolder</a:t>
                      </a:r>
                      <a:endParaRPr lang="en-US" sz="1100" dirty="0"/>
                    </a:p>
                  </a:txBody>
                  <a:tcPr/>
                </a:tc>
                <a:tc>
                  <a:txBody>
                    <a:bodyPr/>
                    <a:lstStyle/>
                    <a:p>
                      <a:r>
                        <a:rPr lang="en-US" sz="1100" dirty="0"/>
                        <a:t>Specifies folder paths that should not be considered for optimization</a:t>
                      </a:r>
                    </a:p>
                  </a:txBody>
                  <a:tcPr/>
                </a:tc>
                <a:tc>
                  <a:txBody>
                    <a:bodyPr/>
                    <a:lstStyle/>
                    <a:p>
                      <a:pPr marL="0" indent="0">
                        <a:buFont typeface="Arial" panose="020B0604020202020204" pitchFamily="34" charset="0"/>
                        <a:buNone/>
                      </a:pPr>
                      <a:r>
                        <a:rPr lang="en-US" sz="1100" dirty="0"/>
                        <a:t>Array of folder paths</a:t>
                      </a:r>
                    </a:p>
                  </a:txBody>
                  <a:tcPr/>
                </a:tc>
                <a:tc>
                  <a:txBody>
                    <a:bodyPr/>
                    <a:lstStyle/>
                    <a:p>
                      <a:r>
                        <a:rPr lang="en-US" sz="1100" dirty="0"/>
                        <a:t>If you want to improve performance or keep content in particular paths from being optimized, you can exclude certain paths on the volume from consideration for optimization.</a:t>
                      </a:r>
                    </a:p>
                  </a:txBody>
                  <a:tcPr/>
                </a:tc>
                <a:extLst>
                  <a:ext uri="{0D108BD9-81ED-4DB2-BD59-A6C34878D82A}">
                    <a16:rowId xmlns:a16="http://schemas.microsoft.com/office/drawing/2014/main" val="584526783"/>
                  </a:ext>
                </a:extLst>
              </a:tr>
            </a:tbl>
          </a:graphicData>
        </a:graphic>
      </p:graphicFrame>
    </p:spTree>
    <p:extLst>
      <p:ext uri="{BB962C8B-B14F-4D97-AF65-F5344CB8AC3E}">
        <p14:creationId xmlns:p14="http://schemas.microsoft.com/office/powerpoint/2010/main" val="201529057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20538"/>
          <a:ext cx="9144000" cy="5164038"/>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376264">
                  <a:extLst>
                    <a:ext uri="{9D8B030D-6E8A-4147-A177-3AD203B41FA5}">
                      <a16:colId xmlns:a16="http://schemas.microsoft.com/office/drawing/2014/main" val="950171161"/>
                    </a:ext>
                  </a:extLst>
                </a:gridCol>
                <a:gridCol w="1872208">
                  <a:extLst>
                    <a:ext uri="{9D8B030D-6E8A-4147-A177-3AD203B41FA5}">
                      <a16:colId xmlns:a16="http://schemas.microsoft.com/office/drawing/2014/main" val="1434521068"/>
                    </a:ext>
                  </a:extLst>
                </a:gridCol>
                <a:gridCol w="3635896">
                  <a:extLst>
                    <a:ext uri="{9D8B030D-6E8A-4147-A177-3AD203B41FA5}">
                      <a16:colId xmlns:a16="http://schemas.microsoft.com/office/drawing/2014/main" val="2640214696"/>
                    </a:ext>
                  </a:extLst>
                </a:gridCol>
              </a:tblGrid>
              <a:tr h="457573">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1536138">
                <a:tc>
                  <a:txBody>
                    <a:bodyPr/>
                    <a:lstStyle/>
                    <a:p>
                      <a:r>
                        <a:rPr lang="en-US" sz="1100" dirty="0" err="1"/>
                        <a:t>InputOutputScale</a:t>
                      </a:r>
                      <a:endParaRPr lang="en-US" sz="1100" dirty="0"/>
                    </a:p>
                  </a:txBody>
                  <a:tcPr/>
                </a:tc>
                <a:tc>
                  <a:txBody>
                    <a:bodyPr/>
                    <a:lstStyle/>
                    <a:p>
                      <a:r>
                        <a:rPr lang="en-US" sz="1100" dirty="0"/>
                        <a:t>Specifies the level of IO parallelization (IO queues) for Data Deduplication to use on a volume during a post-processing job</a:t>
                      </a:r>
                    </a:p>
                  </a:txBody>
                  <a:tcPr/>
                </a:tc>
                <a:tc>
                  <a:txBody>
                    <a:bodyPr/>
                    <a:lstStyle/>
                    <a:p>
                      <a:pPr marL="0" indent="0">
                        <a:buFont typeface="Arial" panose="020B0604020202020204" pitchFamily="34" charset="0"/>
                        <a:buNone/>
                      </a:pPr>
                      <a:r>
                        <a:rPr lang="en-US" sz="1100" dirty="0"/>
                        <a:t>Positive integers ranging 1-36</a:t>
                      </a:r>
                    </a:p>
                  </a:txBody>
                  <a:tcPr/>
                </a:tc>
                <a:tc>
                  <a:txBody>
                    <a:bodyPr/>
                    <a:lstStyle/>
                    <a:p>
                      <a:r>
                        <a:rPr lang="en-US" sz="1100" dirty="0"/>
                        <a:t>The main reason to modify this value is to decrease the impact on the performance of a high IO workload by restricting the number of IO queues that Data Deduplication is allowed to use on a volume. Note that modifying this setting from the default may cause Data Deduplication's post-processing jobs to run slowly.</a:t>
                      </a:r>
                    </a:p>
                  </a:txBody>
                  <a:tcPr/>
                </a:tc>
                <a:extLst>
                  <a:ext uri="{0D108BD9-81ED-4DB2-BD59-A6C34878D82A}">
                    <a16:rowId xmlns:a16="http://schemas.microsoft.com/office/drawing/2014/main" val="2131507991"/>
                  </a:ext>
                </a:extLst>
              </a:tr>
              <a:tr h="1176616">
                <a:tc>
                  <a:txBody>
                    <a:bodyPr/>
                    <a:lstStyle/>
                    <a:p>
                      <a:r>
                        <a:rPr lang="en-US" sz="1100" dirty="0" err="1"/>
                        <a:t>MinimumFileAgeDays</a:t>
                      </a:r>
                      <a:endParaRPr lang="en-US" sz="1100" dirty="0"/>
                    </a:p>
                  </a:txBody>
                  <a:tcPr/>
                </a:tc>
                <a:tc>
                  <a:txBody>
                    <a:bodyPr/>
                    <a:lstStyle/>
                    <a:p>
                      <a:r>
                        <a:rPr lang="en-US" sz="1100" dirty="0"/>
                        <a:t>Number of days after the file is created before the file is considered to be in-policy for optimization.</a:t>
                      </a:r>
                    </a:p>
                  </a:txBody>
                  <a:tcPr/>
                </a:tc>
                <a:tc>
                  <a:txBody>
                    <a:bodyPr/>
                    <a:lstStyle/>
                    <a:p>
                      <a:pPr marL="0" indent="0">
                        <a:buFont typeface="Arial" panose="020B0604020202020204" pitchFamily="34" charset="0"/>
                        <a:buNone/>
                      </a:pPr>
                      <a:r>
                        <a:rPr lang="en-US" sz="1100" dirty="0"/>
                        <a:t>Positive integers (inclusive of zero)</a:t>
                      </a:r>
                    </a:p>
                  </a:txBody>
                  <a:tcPr/>
                </a:tc>
                <a:tc>
                  <a:txBody>
                    <a:bodyPr/>
                    <a:lstStyle/>
                    <a:p>
                      <a:r>
                        <a:rPr lang="en-US" sz="1100" dirty="0"/>
                        <a:t>The Default and </a:t>
                      </a:r>
                      <a:r>
                        <a:rPr lang="en-US" sz="1100" dirty="0" err="1"/>
                        <a:t>HyperV</a:t>
                      </a:r>
                      <a:r>
                        <a:rPr lang="en-US" sz="1100" dirty="0"/>
                        <a:t> usage types set this value to 3 to maximize performance on hot or recently created files. You may want to modify this if you want Data Deduplication to be more aggressive or if you do not care about the extra latency associated with deduplication.</a:t>
                      </a:r>
                    </a:p>
                  </a:txBody>
                  <a:tcPr/>
                </a:tc>
                <a:extLst>
                  <a:ext uri="{0D108BD9-81ED-4DB2-BD59-A6C34878D82A}">
                    <a16:rowId xmlns:a16="http://schemas.microsoft.com/office/drawing/2014/main" val="393138732"/>
                  </a:ext>
                </a:extLst>
              </a:tr>
              <a:tr h="637334">
                <a:tc>
                  <a:txBody>
                    <a:bodyPr/>
                    <a:lstStyle/>
                    <a:p>
                      <a:r>
                        <a:rPr lang="en-US" sz="1100" dirty="0" err="1"/>
                        <a:t>MinimumFileSize</a:t>
                      </a:r>
                      <a:endParaRPr lang="en-US" sz="1100" dirty="0"/>
                    </a:p>
                  </a:txBody>
                  <a:tcPr/>
                </a:tc>
                <a:tc>
                  <a:txBody>
                    <a:bodyPr/>
                    <a:lstStyle/>
                    <a:p>
                      <a:r>
                        <a:rPr lang="en-US" sz="1100" dirty="0"/>
                        <a:t>Minimum file size that a file must have to be considered in-policy for optimization</a:t>
                      </a:r>
                    </a:p>
                  </a:txBody>
                  <a:tcPr/>
                </a:tc>
                <a:tc>
                  <a:txBody>
                    <a:bodyPr/>
                    <a:lstStyle/>
                    <a:p>
                      <a:pPr marL="0" indent="0">
                        <a:buFont typeface="Arial" panose="020B0604020202020204" pitchFamily="34" charset="0"/>
                        <a:buNone/>
                      </a:pPr>
                      <a:r>
                        <a:rPr lang="en-US" sz="1100" dirty="0"/>
                        <a:t>Positive integers (bytes) greater than 32 KB</a:t>
                      </a:r>
                    </a:p>
                  </a:txBody>
                  <a:tcPr/>
                </a:tc>
                <a:tc>
                  <a:txBody>
                    <a:bodyPr/>
                    <a:lstStyle/>
                    <a:p>
                      <a:r>
                        <a:rPr lang="en-US" sz="1100" dirty="0"/>
                        <a:t>The main reason to change this value is to exclude small files that may have limited optimization value to conserve compute time.</a:t>
                      </a:r>
                    </a:p>
                  </a:txBody>
                  <a:tcPr/>
                </a:tc>
                <a:extLst>
                  <a:ext uri="{0D108BD9-81ED-4DB2-BD59-A6C34878D82A}">
                    <a16:rowId xmlns:a16="http://schemas.microsoft.com/office/drawing/2014/main" val="584526783"/>
                  </a:ext>
                </a:extLst>
              </a:tr>
              <a:tr h="1356377">
                <a:tc>
                  <a:txBody>
                    <a:bodyPr/>
                    <a:lstStyle/>
                    <a:p>
                      <a:r>
                        <a:rPr lang="en-US" sz="1100" dirty="0" err="1"/>
                        <a:t>NoCompress</a:t>
                      </a:r>
                      <a:endParaRPr lang="en-US" sz="1100" dirty="0"/>
                    </a:p>
                  </a:txBody>
                  <a:tcPr/>
                </a:tc>
                <a:tc>
                  <a:txBody>
                    <a:bodyPr/>
                    <a:lstStyle/>
                    <a:p>
                      <a:r>
                        <a:rPr lang="en-US" sz="1100" dirty="0"/>
                        <a:t>Whether the chunks should be compressed before being put into the Chunk Store</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Some types of files, particularly multimedia files and already compressed file types, may not compress well. This setting allows you to turn off compression for all files on the volume. This would be ideal if you are optimizing a dataset that has a lot of files that are already compressed.</a:t>
                      </a:r>
                    </a:p>
                  </a:txBody>
                  <a:tcPr/>
                </a:tc>
                <a:extLst>
                  <a:ext uri="{0D108BD9-81ED-4DB2-BD59-A6C34878D82A}">
                    <a16:rowId xmlns:a16="http://schemas.microsoft.com/office/drawing/2014/main" val="3230464946"/>
                  </a:ext>
                </a:extLst>
              </a:tr>
            </a:tbl>
          </a:graphicData>
        </a:graphic>
      </p:graphicFrame>
    </p:spTree>
    <p:extLst>
      <p:ext uri="{BB962C8B-B14F-4D97-AF65-F5344CB8AC3E}">
        <p14:creationId xmlns:p14="http://schemas.microsoft.com/office/powerpoint/2010/main" val="130533560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20538"/>
          <a:ext cx="9144000" cy="5045945"/>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376264">
                  <a:extLst>
                    <a:ext uri="{9D8B030D-6E8A-4147-A177-3AD203B41FA5}">
                      <a16:colId xmlns:a16="http://schemas.microsoft.com/office/drawing/2014/main" val="950171161"/>
                    </a:ext>
                  </a:extLst>
                </a:gridCol>
                <a:gridCol w="1368152">
                  <a:extLst>
                    <a:ext uri="{9D8B030D-6E8A-4147-A177-3AD203B41FA5}">
                      <a16:colId xmlns:a16="http://schemas.microsoft.com/office/drawing/2014/main" val="1434521068"/>
                    </a:ext>
                  </a:extLst>
                </a:gridCol>
                <a:gridCol w="4139952">
                  <a:extLst>
                    <a:ext uri="{9D8B030D-6E8A-4147-A177-3AD203B41FA5}">
                      <a16:colId xmlns:a16="http://schemas.microsoft.com/office/drawing/2014/main" val="2640214696"/>
                    </a:ext>
                  </a:extLst>
                </a:gridCol>
              </a:tblGrid>
              <a:tr h="457573">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1126603">
                <a:tc>
                  <a:txBody>
                    <a:bodyPr/>
                    <a:lstStyle/>
                    <a:p>
                      <a:r>
                        <a:rPr lang="en-US" sz="1100" dirty="0" err="1"/>
                        <a:t>NoCompressionFileType</a:t>
                      </a:r>
                      <a:endParaRPr lang="en-US" sz="1100" dirty="0"/>
                    </a:p>
                  </a:txBody>
                  <a:tcPr/>
                </a:tc>
                <a:tc>
                  <a:txBody>
                    <a:bodyPr/>
                    <a:lstStyle/>
                    <a:p>
                      <a:r>
                        <a:rPr lang="en-US" sz="1100" dirty="0"/>
                        <a:t>File types whose chunks should not be compressed before going into the Chunk Store</a:t>
                      </a:r>
                    </a:p>
                  </a:txBody>
                  <a:tcPr/>
                </a:tc>
                <a:tc>
                  <a:txBody>
                    <a:bodyPr/>
                    <a:lstStyle/>
                    <a:p>
                      <a:pPr marL="0" indent="0">
                        <a:buFont typeface="Arial" panose="020B0604020202020204" pitchFamily="34" charset="0"/>
                        <a:buNone/>
                      </a:pPr>
                      <a:r>
                        <a:rPr lang="en-US" sz="1100" dirty="0"/>
                        <a:t>Array of file extensions</a:t>
                      </a:r>
                    </a:p>
                  </a:txBody>
                  <a:tcPr/>
                </a:tc>
                <a:tc>
                  <a:txBody>
                    <a:bodyPr/>
                    <a:lstStyle/>
                    <a:p>
                      <a:r>
                        <a:rPr lang="en-US" sz="1100" dirty="0"/>
                        <a:t>Some types of files, particularly multimedia files and already compressed file types, may not compress well. This setting allows compression to be turned off for those files, saving CPU resources.</a:t>
                      </a:r>
                    </a:p>
                    <a:p>
                      <a:endParaRPr lang="en-US" sz="1100" dirty="0"/>
                    </a:p>
                  </a:txBody>
                  <a:tcPr/>
                </a:tc>
                <a:extLst>
                  <a:ext uri="{0D108BD9-81ED-4DB2-BD59-A6C34878D82A}">
                    <a16:rowId xmlns:a16="http://schemas.microsoft.com/office/drawing/2014/main" val="2131507991"/>
                  </a:ext>
                </a:extLst>
              </a:tr>
              <a:tr h="1008112">
                <a:tc>
                  <a:txBody>
                    <a:bodyPr/>
                    <a:lstStyle/>
                    <a:p>
                      <a:r>
                        <a:rPr lang="en-US" sz="1100" dirty="0" err="1"/>
                        <a:t>OptimizeInUseFiles</a:t>
                      </a:r>
                      <a:endParaRPr lang="en-US" sz="1100" dirty="0"/>
                    </a:p>
                  </a:txBody>
                  <a:tcPr/>
                </a:tc>
                <a:tc>
                  <a:txBody>
                    <a:bodyPr/>
                    <a:lstStyle/>
                    <a:p>
                      <a:r>
                        <a:rPr lang="en-US" sz="1100" dirty="0"/>
                        <a:t>When enabled, files that have active handles against them will be considered as in-policy for optimization.</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Enable this setting if your workload keeps files open for extended periods of time. If this setting is not enabled, a file would never get optimized if the workload has an open handle to it, even if it's only occasionally appending data at the end.</a:t>
                      </a:r>
                    </a:p>
                  </a:txBody>
                  <a:tcPr/>
                </a:tc>
                <a:extLst>
                  <a:ext uri="{0D108BD9-81ED-4DB2-BD59-A6C34878D82A}">
                    <a16:rowId xmlns:a16="http://schemas.microsoft.com/office/drawing/2014/main" val="393138732"/>
                  </a:ext>
                </a:extLst>
              </a:tr>
              <a:tr h="637334">
                <a:tc>
                  <a:txBody>
                    <a:bodyPr/>
                    <a:lstStyle/>
                    <a:p>
                      <a:r>
                        <a:rPr lang="en-US" sz="1100" dirty="0" err="1"/>
                        <a:t>OptimizePartialFiles</a:t>
                      </a:r>
                      <a:endParaRPr lang="en-US" sz="1100" dirty="0"/>
                    </a:p>
                  </a:txBody>
                  <a:tcPr/>
                </a:tc>
                <a:tc>
                  <a:txBody>
                    <a:bodyPr/>
                    <a:lstStyle/>
                    <a:p>
                      <a:r>
                        <a:rPr lang="en-US" sz="1100" dirty="0"/>
                        <a:t>When enabled, the </a:t>
                      </a:r>
                      <a:r>
                        <a:rPr lang="en-US" sz="1100" dirty="0" err="1"/>
                        <a:t>MinimumFileAge</a:t>
                      </a:r>
                      <a:r>
                        <a:rPr lang="en-US" sz="1100" dirty="0"/>
                        <a:t> value applies to segments of a file rather than to the whole file.</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Enable this setting if your workload works with large, often edited files where most of the file content is untouched. If this setting is not enabled, these files would never get optimized because they keep getting changed, even though most of the file content is ready to be optimized.</a:t>
                      </a:r>
                    </a:p>
                  </a:txBody>
                  <a:tcPr/>
                </a:tc>
                <a:extLst>
                  <a:ext uri="{0D108BD9-81ED-4DB2-BD59-A6C34878D82A}">
                    <a16:rowId xmlns:a16="http://schemas.microsoft.com/office/drawing/2014/main" val="584526783"/>
                  </a:ext>
                </a:extLst>
              </a:tr>
              <a:tr h="1356377">
                <a:tc>
                  <a:txBody>
                    <a:bodyPr/>
                    <a:lstStyle/>
                    <a:p>
                      <a:r>
                        <a:rPr lang="en-US" sz="1100" dirty="0"/>
                        <a:t>Verify</a:t>
                      </a:r>
                    </a:p>
                  </a:txBody>
                  <a:tcPr/>
                </a:tc>
                <a:tc>
                  <a:txBody>
                    <a:bodyPr/>
                    <a:lstStyle/>
                    <a:p>
                      <a:r>
                        <a:rPr lang="en-US" sz="1100" dirty="0"/>
                        <a:t>When enabled, if the hash of a chunk matches a chunk we already have in our Chunk Store, the chunks are compared byte-by-byte to ensure they are identical.</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This is an integrity feature that ensures that the hashing algorithm that compares chunks does not make a mistake by comparing two chunks of data that are actually different but have the same hash. In practice, it is extremely improbable that this would ever happen. Enabling the verification feature adds significant overhead to the optimization job.</a:t>
                      </a:r>
                    </a:p>
                  </a:txBody>
                  <a:tcPr/>
                </a:tc>
                <a:extLst>
                  <a:ext uri="{0D108BD9-81ED-4DB2-BD59-A6C34878D82A}">
                    <a16:rowId xmlns:a16="http://schemas.microsoft.com/office/drawing/2014/main" val="3230464946"/>
                  </a:ext>
                </a:extLst>
              </a:tr>
            </a:tbl>
          </a:graphicData>
        </a:graphic>
      </p:graphicFrame>
    </p:spTree>
    <p:extLst>
      <p:ext uri="{BB962C8B-B14F-4D97-AF65-F5344CB8AC3E}">
        <p14:creationId xmlns:p14="http://schemas.microsoft.com/office/powerpoint/2010/main" val="269484356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Available system-wide settings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5183481"/>
              </p:ext>
            </p:extLst>
          </p:nvPr>
        </p:nvGraphicFramePr>
        <p:xfrm>
          <a:off x="0" y="794350"/>
          <a:ext cx="9144000" cy="429768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808312">
                  <a:extLst>
                    <a:ext uri="{9D8B030D-6E8A-4147-A177-3AD203B41FA5}">
                      <a16:colId xmlns:a16="http://schemas.microsoft.com/office/drawing/2014/main" val="950171161"/>
                    </a:ext>
                  </a:extLst>
                </a:gridCol>
                <a:gridCol w="1872208">
                  <a:extLst>
                    <a:ext uri="{9D8B030D-6E8A-4147-A177-3AD203B41FA5}">
                      <a16:colId xmlns:a16="http://schemas.microsoft.com/office/drawing/2014/main" val="1434521068"/>
                    </a:ext>
                  </a:extLst>
                </a:gridCol>
                <a:gridCol w="320384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err="1"/>
                        <a:t>WlmMemoryOverPercentThreshold</a:t>
                      </a:r>
                      <a:endParaRPr lang="en-US" sz="1100" dirty="0"/>
                    </a:p>
                  </a:txBody>
                  <a:tcPr/>
                </a:tc>
                <a:tc>
                  <a:txBody>
                    <a:bodyPr/>
                    <a:lstStyle/>
                    <a:p>
                      <a:r>
                        <a:rPr lang="en-US" sz="1100" dirty="0"/>
                        <a:t>This setting allows jobs to use more memory than Data Deduplication judges to actually be available. For example, a setting of 300 would mean that the job would have to use three times the assigned memory to get canceled.</a:t>
                      </a:r>
                    </a:p>
                  </a:txBody>
                  <a:tcPr/>
                </a:tc>
                <a:tc>
                  <a:txBody>
                    <a:bodyPr/>
                    <a:lstStyle/>
                    <a:p>
                      <a:pPr marL="0" indent="0">
                        <a:buFont typeface="Arial" panose="020B0604020202020204" pitchFamily="34" charset="0"/>
                        <a:buNone/>
                      </a:pPr>
                      <a:r>
                        <a:rPr lang="en-US" sz="1100" dirty="0"/>
                        <a:t>Positive integers (a value of 300 means 300% or 3 times)</a:t>
                      </a:r>
                    </a:p>
                  </a:txBody>
                  <a:tcPr/>
                </a:tc>
                <a:tc>
                  <a:txBody>
                    <a:bodyPr/>
                    <a:lstStyle/>
                    <a:p>
                      <a:r>
                        <a:rPr lang="en-US" sz="1100" dirty="0"/>
                        <a:t>If you have another task that will stop if Data Deduplication takes more memory.</a:t>
                      </a:r>
                    </a:p>
                  </a:txBody>
                  <a:tcPr/>
                </a:tc>
                <a:extLst>
                  <a:ext uri="{0D108BD9-81ED-4DB2-BD59-A6C34878D82A}">
                    <a16:rowId xmlns:a16="http://schemas.microsoft.com/office/drawing/2014/main" val="2131507991"/>
                  </a:ext>
                </a:extLst>
              </a:tr>
              <a:tr h="370840">
                <a:tc>
                  <a:txBody>
                    <a:bodyPr/>
                    <a:lstStyle/>
                    <a:p>
                      <a:r>
                        <a:rPr lang="en-US" sz="1100" dirty="0" err="1"/>
                        <a:t>DeepGCInterval</a:t>
                      </a:r>
                      <a:endParaRPr lang="en-US" sz="1100" dirty="0"/>
                    </a:p>
                  </a:txBody>
                  <a:tcPr/>
                </a:tc>
                <a:tc>
                  <a:txBody>
                    <a:bodyPr/>
                    <a:lstStyle/>
                    <a:p>
                      <a:r>
                        <a:rPr lang="en-US" sz="1100" dirty="0"/>
                        <a:t>This setting configures the interval at which regular Garbage Collection jobs become full Garbage Collection jobs. A setting of n would mean that every nth job was a full Garbage Collection job. Note that full Garbage Collection is always disabled (regardless of the registry value) for volumes with the Backup Usage Type. </a:t>
                      </a:r>
                    </a:p>
                  </a:txBody>
                  <a:tcPr/>
                </a:tc>
                <a:tc>
                  <a:txBody>
                    <a:bodyPr/>
                    <a:lstStyle/>
                    <a:p>
                      <a:pPr marL="0" indent="0">
                        <a:buFont typeface="Arial" panose="020B0604020202020204" pitchFamily="34" charset="0"/>
                        <a:buNone/>
                      </a:pPr>
                      <a:r>
                        <a:rPr lang="en-US" sz="1100" dirty="0"/>
                        <a:t>Integers (-1 indicates disabled)</a:t>
                      </a:r>
                    </a:p>
                  </a:txBody>
                  <a:tcPr/>
                </a:tc>
                <a:tc>
                  <a:txBody>
                    <a:bodyPr/>
                    <a:lstStyle/>
                    <a:p>
                      <a:r>
                        <a:rPr lang="en-US" sz="1100" dirty="0"/>
                        <a:t>FGC compacts every container even if just a single chunk in the container is unreferenced. FGC will also free space that may have been in use if there was a crash or power failure during an Optimization job. FGC jobs will recover 100 percent of the available space that can be recovered on a deduplicated volume at the cost of requiring more time and system resources compared to a regular GC job. The FGC job will typically find and release up to 5 percent more of the unreferenced data than a regular GC job. The default schedule of the FGC job is to run every fourth time GC is scheduled.</a:t>
                      </a:r>
                    </a:p>
                  </a:txBody>
                  <a:tcPr/>
                </a:tc>
                <a:extLst>
                  <a:ext uri="{0D108BD9-81ED-4DB2-BD59-A6C34878D82A}">
                    <a16:rowId xmlns:a16="http://schemas.microsoft.com/office/drawing/2014/main" val="393138732"/>
                  </a:ext>
                </a:extLst>
              </a:tr>
            </a:tbl>
          </a:graphicData>
        </a:graphic>
      </p:graphicFrame>
    </p:spTree>
    <p:extLst>
      <p:ext uri="{BB962C8B-B14F-4D97-AF65-F5344CB8AC3E}">
        <p14:creationId xmlns:p14="http://schemas.microsoft.com/office/powerpoint/2010/main" val="213276452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endParaRPr lang="en-US" dirty="0">
              <a:gradFill flip="none" rotWithShape="1">
                <a:gsLst>
                  <a:gs pos="0">
                    <a:schemeClr val="accent1"/>
                  </a:gs>
                  <a:gs pos="100000">
                    <a:schemeClr val="accent1"/>
                  </a:gs>
                </a:gsLst>
                <a:lin ang="5400000" scaled="0"/>
                <a:tileRect/>
              </a:gradFill>
            </a:endParaRPr>
          </a:p>
        </p:txBody>
      </p:sp>
      <p:sp>
        <p:nvSpPr>
          <p:cNvPr id="20" name="Rectangle 19"/>
          <p:cNvSpPr/>
          <p:nvPr/>
        </p:nvSpPr>
        <p:spPr bwMode="auto">
          <a:xfrm>
            <a:off x="6849595" y="1128317"/>
            <a:ext cx="1408781" cy="140878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 name="Rectangle 20"/>
          <p:cNvSpPr/>
          <p:nvPr/>
        </p:nvSpPr>
        <p:spPr bwMode="auto">
          <a:xfrm>
            <a:off x="6849595" y="2618261"/>
            <a:ext cx="1408781" cy="140878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904675" y="1128318"/>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9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1.0</a:t>
            </a:r>
          </a:p>
        </p:txBody>
      </p:sp>
      <p:sp>
        <p:nvSpPr>
          <p:cNvPr id="28" name="Rectangle 27"/>
          <p:cNvSpPr/>
          <p:nvPr/>
        </p:nvSpPr>
        <p:spPr bwMode="auto">
          <a:xfrm>
            <a:off x="904675" y="1878730"/>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9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Rectangle 30"/>
          <p:cNvSpPr/>
          <p:nvPr/>
        </p:nvSpPr>
        <p:spPr bwMode="auto">
          <a:xfrm>
            <a:off x="904675" y="2623470"/>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9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1.0</a:t>
            </a:r>
          </a:p>
        </p:txBody>
      </p:sp>
      <p:sp>
        <p:nvSpPr>
          <p:cNvPr id="32" name="Rectangle 31"/>
          <p:cNvSpPr/>
          <p:nvPr/>
        </p:nvSpPr>
        <p:spPr bwMode="auto">
          <a:xfrm>
            <a:off x="904675" y="3373883"/>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9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3" name="Rectangle 32"/>
          <p:cNvSpPr/>
          <p:nvPr/>
        </p:nvSpPr>
        <p:spPr bwMode="auto">
          <a:xfrm>
            <a:off x="904674" y="1128318"/>
            <a:ext cx="1453896"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50-60% - General</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Rectangle 33"/>
          <p:cNvSpPr/>
          <p:nvPr/>
        </p:nvSpPr>
        <p:spPr bwMode="auto">
          <a:xfrm>
            <a:off x="904675" y="1878730"/>
            <a:ext cx="1241870"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30-50% - Documents</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5" name="Rectangle 34"/>
          <p:cNvSpPr/>
          <p:nvPr/>
        </p:nvSpPr>
        <p:spPr bwMode="auto">
          <a:xfrm>
            <a:off x="904675" y="2623470"/>
            <a:ext cx="2249291"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70-80% - Application</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Rectangle 35"/>
          <p:cNvSpPr/>
          <p:nvPr/>
        </p:nvSpPr>
        <p:spPr bwMode="auto">
          <a:xfrm>
            <a:off x="904675" y="3373883"/>
            <a:ext cx="2744591"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80-95% - VHD Library</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1" name="Freeform 14"/>
          <p:cNvSpPr>
            <a:spLocks noEditPoints="1"/>
          </p:cNvSpPr>
          <p:nvPr/>
        </p:nvSpPr>
        <p:spPr bwMode="auto">
          <a:xfrm>
            <a:off x="7280046" y="2906317"/>
            <a:ext cx="547880" cy="57996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38100"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defTabSz="617215">
              <a:defRPr/>
            </a:pPr>
            <a:endParaRPr lang="en-US" sz="1650" kern="0" spc="-101" dirty="0">
              <a:solidFill>
                <a:srgbClr val="FFFFFF">
                  <a:lumMod val="50000"/>
                </a:srgbClr>
              </a:solidFill>
              <a:latin typeface="Segoe UI Light"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554" y="1128317"/>
            <a:ext cx="2893753" cy="2898725"/>
          </a:xfrm>
          <a:prstGeom prst="rect">
            <a:avLst/>
          </a:prstGeom>
        </p:spPr>
      </p:pic>
    </p:spTree>
    <p:extLst>
      <p:ext uri="{BB962C8B-B14F-4D97-AF65-F5344CB8AC3E}">
        <p14:creationId xmlns:p14="http://schemas.microsoft.com/office/powerpoint/2010/main" val="3922184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9C622-E5C6-4049-A6BD-5B814CA720F4}"/>
              </a:ext>
            </a:extLst>
          </p:cNvPr>
          <p:cNvPicPr>
            <a:picLocks noChangeAspect="1"/>
          </p:cNvPicPr>
          <p:nvPr/>
        </p:nvPicPr>
        <p:blipFill>
          <a:blip r:embed="rId3"/>
          <a:stretch>
            <a:fillRect/>
          </a:stretch>
        </p:blipFill>
        <p:spPr>
          <a:xfrm>
            <a:off x="0" y="-20538"/>
            <a:ext cx="9144000" cy="6239362"/>
          </a:xfrm>
          <a:prstGeom prst="rect">
            <a:avLst/>
          </a:prstGeom>
        </p:spPr>
      </p:pic>
      <p:sp>
        <p:nvSpPr>
          <p:cNvPr id="4" name="TextBox 3">
            <a:extLst>
              <a:ext uri="{FF2B5EF4-FFF2-40B4-BE49-F238E27FC236}">
                <a16:creationId xmlns:a16="http://schemas.microsoft.com/office/drawing/2014/main" id="{8479105B-55A4-4286-9E6D-DAB14BCE73C9}"/>
              </a:ext>
            </a:extLst>
          </p:cNvPr>
          <p:cNvSpPr txBox="1"/>
          <p:nvPr/>
        </p:nvSpPr>
        <p:spPr>
          <a:xfrm>
            <a:off x="-1476672" y="483518"/>
            <a:ext cx="8307619"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Failover Clustering</a:t>
            </a:r>
            <a:endParaRPr lang="en-GB" sz="3600" dirty="0">
              <a:solidFill>
                <a:schemeClr val="bg1"/>
              </a:solidFill>
              <a:latin typeface="Segoe" pitchFamily="34" charset="0"/>
            </a:endParaRPr>
          </a:p>
        </p:txBody>
      </p:sp>
      <p:sp>
        <p:nvSpPr>
          <p:cNvPr id="5" name="TextBox 4">
            <a:extLst>
              <a:ext uri="{FF2B5EF4-FFF2-40B4-BE49-F238E27FC236}">
                <a16:creationId xmlns:a16="http://schemas.microsoft.com/office/drawing/2014/main" id="{F14E1C72-3022-4B3D-A688-97F9F88BB3FE}"/>
              </a:ext>
            </a:extLst>
          </p:cNvPr>
          <p:cNvSpPr txBox="1"/>
          <p:nvPr/>
        </p:nvSpPr>
        <p:spPr>
          <a:xfrm>
            <a:off x="-1476672" y="1169318"/>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Storage Replica</a:t>
            </a:r>
            <a:endParaRPr lang="en-GB" sz="3600" dirty="0">
              <a:solidFill>
                <a:schemeClr val="bg1"/>
              </a:solidFill>
              <a:latin typeface="Segoe" pitchFamily="34" charset="0"/>
            </a:endParaRPr>
          </a:p>
        </p:txBody>
      </p:sp>
      <p:sp>
        <p:nvSpPr>
          <p:cNvPr id="6" name="TextBox 5">
            <a:extLst>
              <a:ext uri="{FF2B5EF4-FFF2-40B4-BE49-F238E27FC236}">
                <a16:creationId xmlns:a16="http://schemas.microsoft.com/office/drawing/2014/main" id="{C1D4137F-C6A9-4A0B-98EE-87807D88C820}"/>
              </a:ext>
            </a:extLst>
          </p:cNvPr>
          <p:cNvSpPr txBox="1"/>
          <p:nvPr/>
        </p:nvSpPr>
        <p:spPr>
          <a:xfrm>
            <a:off x="-1476672" y="1855118"/>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BranchCache</a:t>
            </a:r>
            <a:endParaRPr lang="en-GB" sz="3600" dirty="0">
              <a:solidFill>
                <a:schemeClr val="bg1"/>
              </a:solidFill>
              <a:latin typeface="Segoe" pitchFamily="34" charset="0"/>
            </a:endParaRPr>
          </a:p>
        </p:txBody>
      </p:sp>
      <p:sp>
        <p:nvSpPr>
          <p:cNvPr id="7" name="TextBox 6">
            <a:extLst>
              <a:ext uri="{FF2B5EF4-FFF2-40B4-BE49-F238E27FC236}">
                <a16:creationId xmlns:a16="http://schemas.microsoft.com/office/drawing/2014/main" id="{9D38F469-10F8-449C-A2C5-A0A0968D2378}"/>
              </a:ext>
            </a:extLst>
          </p:cNvPr>
          <p:cNvSpPr txBox="1"/>
          <p:nvPr/>
        </p:nvSpPr>
        <p:spPr>
          <a:xfrm>
            <a:off x="-1476673" y="2571750"/>
            <a:ext cx="8307619"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DFS Replication</a:t>
            </a:r>
            <a:endParaRPr lang="en-GB" sz="3600" dirty="0">
              <a:solidFill>
                <a:schemeClr val="bg1"/>
              </a:solidFill>
              <a:latin typeface="Segoe" pitchFamily="34" charset="0"/>
            </a:endParaRPr>
          </a:p>
        </p:txBody>
      </p:sp>
      <p:sp>
        <p:nvSpPr>
          <p:cNvPr id="8" name="TextBox 7">
            <a:extLst>
              <a:ext uri="{FF2B5EF4-FFF2-40B4-BE49-F238E27FC236}">
                <a16:creationId xmlns:a16="http://schemas.microsoft.com/office/drawing/2014/main" id="{A16993AF-E5AF-4778-9BC9-2179BFDE62D8}"/>
              </a:ext>
            </a:extLst>
          </p:cNvPr>
          <p:cNvSpPr txBox="1"/>
          <p:nvPr/>
        </p:nvSpPr>
        <p:spPr>
          <a:xfrm>
            <a:off x="-1476673" y="3257550"/>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Quota</a:t>
            </a:r>
            <a:endParaRPr lang="en-GB" sz="3600" dirty="0">
              <a:solidFill>
                <a:schemeClr val="bg1"/>
              </a:solidFill>
              <a:latin typeface="Segoe" pitchFamily="34" charset="0"/>
            </a:endParaRPr>
          </a:p>
        </p:txBody>
      </p:sp>
      <p:sp>
        <p:nvSpPr>
          <p:cNvPr id="9" name="TextBox 8">
            <a:extLst>
              <a:ext uri="{FF2B5EF4-FFF2-40B4-BE49-F238E27FC236}">
                <a16:creationId xmlns:a16="http://schemas.microsoft.com/office/drawing/2014/main" id="{CBC90C26-548F-4525-9486-4F0AB00D0AF0}"/>
              </a:ext>
            </a:extLst>
          </p:cNvPr>
          <p:cNvSpPr txBox="1"/>
          <p:nvPr/>
        </p:nvSpPr>
        <p:spPr>
          <a:xfrm>
            <a:off x="-1476673" y="3943350"/>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Windows Server Backup</a:t>
            </a:r>
            <a:endParaRPr lang="en-GB" sz="3600" dirty="0">
              <a:solidFill>
                <a:schemeClr val="bg1"/>
              </a:solidFill>
              <a:latin typeface="Segoe" pitchFamily="34" charset="0"/>
            </a:endParaRPr>
          </a:p>
        </p:txBody>
      </p:sp>
    </p:spTree>
    <p:extLst>
      <p:ext uri="{BB962C8B-B14F-4D97-AF65-F5344CB8AC3E}">
        <p14:creationId xmlns:p14="http://schemas.microsoft.com/office/powerpoint/2010/main" val="270391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9C622-E5C6-4049-A6BD-5B814CA720F4}"/>
              </a:ext>
            </a:extLst>
          </p:cNvPr>
          <p:cNvPicPr>
            <a:picLocks noChangeAspect="1"/>
          </p:cNvPicPr>
          <p:nvPr/>
        </p:nvPicPr>
        <p:blipFill>
          <a:blip r:embed="rId3"/>
          <a:stretch>
            <a:fillRect/>
          </a:stretch>
        </p:blipFill>
        <p:spPr>
          <a:xfrm>
            <a:off x="0" y="-20538"/>
            <a:ext cx="9144000" cy="6239362"/>
          </a:xfrm>
          <a:prstGeom prst="rect">
            <a:avLst/>
          </a:prstGeom>
        </p:spPr>
      </p:pic>
      <p:sp>
        <p:nvSpPr>
          <p:cNvPr id="4" name="TextBox 3">
            <a:extLst>
              <a:ext uri="{FF2B5EF4-FFF2-40B4-BE49-F238E27FC236}">
                <a16:creationId xmlns:a16="http://schemas.microsoft.com/office/drawing/2014/main" id="{8479105B-55A4-4286-9E6D-DAB14BCE73C9}"/>
              </a:ext>
            </a:extLst>
          </p:cNvPr>
          <p:cNvSpPr txBox="1"/>
          <p:nvPr/>
        </p:nvSpPr>
        <p:spPr>
          <a:xfrm>
            <a:off x="-1370409" y="1371601"/>
            <a:ext cx="8307619"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Windows 10</a:t>
            </a:r>
            <a:endParaRPr lang="en-GB" sz="3600" dirty="0">
              <a:solidFill>
                <a:schemeClr val="bg1"/>
              </a:solidFill>
              <a:latin typeface="Segoe" pitchFamily="34" charset="0"/>
            </a:endParaRPr>
          </a:p>
        </p:txBody>
      </p:sp>
      <p:sp>
        <p:nvSpPr>
          <p:cNvPr id="5" name="TextBox 4">
            <a:extLst>
              <a:ext uri="{FF2B5EF4-FFF2-40B4-BE49-F238E27FC236}">
                <a16:creationId xmlns:a16="http://schemas.microsoft.com/office/drawing/2014/main" id="{F14E1C72-3022-4B3D-A688-97F9F88BB3FE}"/>
              </a:ext>
            </a:extLst>
          </p:cNvPr>
          <p:cNvSpPr txBox="1"/>
          <p:nvPr/>
        </p:nvSpPr>
        <p:spPr>
          <a:xfrm>
            <a:off x="-1370409" y="2057401"/>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Windows Search</a:t>
            </a:r>
            <a:endParaRPr lang="en-GB" sz="3600" dirty="0">
              <a:solidFill>
                <a:schemeClr val="bg1"/>
              </a:solidFill>
              <a:latin typeface="Segoe" pitchFamily="34" charset="0"/>
            </a:endParaRPr>
          </a:p>
        </p:txBody>
      </p:sp>
      <p:sp>
        <p:nvSpPr>
          <p:cNvPr id="6" name="TextBox 5">
            <a:extLst>
              <a:ext uri="{FF2B5EF4-FFF2-40B4-BE49-F238E27FC236}">
                <a16:creationId xmlns:a16="http://schemas.microsoft.com/office/drawing/2014/main" id="{C1D4137F-C6A9-4A0B-98EE-87807D88C820}"/>
              </a:ext>
            </a:extLst>
          </p:cNvPr>
          <p:cNvSpPr txBox="1"/>
          <p:nvPr/>
        </p:nvSpPr>
        <p:spPr>
          <a:xfrm>
            <a:off x="-1370409" y="2743201"/>
            <a:ext cx="8307618" cy="646331"/>
          </a:xfrm>
          <a:prstGeom prst="rect">
            <a:avLst/>
          </a:prstGeom>
          <a:solidFill>
            <a:srgbClr val="73BFDD">
              <a:alpha val="75000"/>
            </a:srgbClr>
          </a:solidFill>
        </p:spPr>
        <p:txBody>
          <a:bodyPr wrap="square" rtlCol="0">
            <a:spAutoFit/>
          </a:bodyPr>
          <a:lstStyle/>
          <a:p>
            <a:pPr algn="r"/>
            <a:r>
              <a:rPr lang="en-US" sz="3600" dirty="0" err="1">
                <a:solidFill>
                  <a:schemeClr val="bg1"/>
                </a:solidFill>
                <a:latin typeface="Segoe" pitchFamily="34" charset="0"/>
              </a:rPr>
              <a:t>RoboCopy</a:t>
            </a:r>
            <a:endParaRPr lang="en-GB" sz="3600" dirty="0">
              <a:solidFill>
                <a:schemeClr val="bg1"/>
              </a:solidFill>
              <a:latin typeface="Segoe" pitchFamily="34" charset="0"/>
            </a:endParaRPr>
          </a:p>
        </p:txBody>
      </p:sp>
    </p:spTree>
    <p:extLst>
      <p:ext uri="{BB962C8B-B14F-4D97-AF65-F5344CB8AC3E}">
        <p14:creationId xmlns:p14="http://schemas.microsoft.com/office/powerpoint/2010/main" val="185106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7020" y="-668610"/>
            <a:ext cx="9181020" cy="6120680"/>
          </a:xfrm>
          <a:prstGeom prst="rect">
            <a:avLst/>
          </a:prstGeom>
        </p:spPr>
      </p:pic>
      <p:sp>
        <p:nvSpPr>
          <p:cNvPr id="3"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1 + 1 = 3</a:t>
            </a:r>
            <a:endParaRPr lang="it-IT" sz="3200" dirty="0">
              <a:solidFill>
                <a:schemeClr val="bg1"/>
              </a:solidFill>
            </a:endParaRPr>
          </a:p>
        </p:txBody>
      </p:sp>
    </p:spTree>
    <p:extLst>
      <p:ext uri="{BB962C8B-B14F-4D97-AF65-F5344CB8AC3E}">
        <p14:creationId xmlns:p14="http://schemas.microsoft.com/office/powerpoint/2010/main" val="373796386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 y="-16444"/>
            <a:ext cx="9141619" cy="6071288"/>
          </a:xfrm>
          <a:prstGeom prst="rect">
            <a:avLst/>
          </a:prstGeom>
        </p:spPr>
      </p:pic>
      <p:sp>
        <p:nvSpPr>
          <p:cNvPr id="5" name="Rectangle 4"/>
          <p:cNvSpPr/>
          <p:nvPr/>
        </p:nvSpPr>
        <p:spPr bwMode="auto">
          <a:xfrm>
            <a:off x="1191" y="2545709"/>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 name="Rectangle 2"/>
          <p:cNvSpPr/>
          <p:nvPr/>
        </p:nvSpPr>
        <p:spPr>
          <a:xfrm>
            <a:off x="6687742" y="4797467"/>
            <a:ext cx="2438399" cy="415498"/>
          </a:xfrm>
          <a:prstGeom prst="rect">
            <a:avLst/>
          </a:prstGeom>
          <a:solidFill>
            <a:schemeClr val="accent5">
              <a:lumMod val="50000"/>
            </a:schemeClr>
          </a:solidFill>
        </p:spPr>
        <p:txBody>
          <a:bodyPr wrap="square">
            <a:spAutoFit/>
          </a:bodyPr>
          <a:lstStyle/>
          <a:p>
            <a:r>
              <a:rPr lang="nl-BE" sz="1050" dirty="0">
                <a:solidFill>
                  <a:schemeClr val="bg1"/>
                </a:solidFill>
              </a:rPr>
              <a:t>Picture: flickr.com/photos/glasgows/</a:t>
            </a:r>
          </a:p>
        </p:txBody>
      </p:sp>
      <p:sp>
        <p:nvSpPr>
          <p:cNvPr id="6" name="Rectangle 5"/>
          <p:cNvSpPr/>
          <p:nvPr/>
        </p:nvSpPr>
        <p:spPr>
          <a:xfrm>
            <a:off x="334622" y="4185757"/>
            <a:ext cx="5424434"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Performance hit?</a:t>
            </a:r>
          </a:p>
        </p:txBody>
      </p:sp>
    </p:spTree>
    <p:extLst>
      <p:ext uri="{BB962C8B-B14F-4D97-AF65-F5344CB8AC3E}">
        <p14:creationId xmlns:p14="http://schemas.microsoft.com/office/powerpoint/2010/main" val="1391351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 y="-417853"/>
            <a:ext cx="9246394" cy="6167271"/>
          </a:xfrm>
          <a:prstGeom prst="rect">
            <a:avLst/>
          </a:prstGeom>
        </p:spPr>
      </p:pic>
      <p:sp>
        <p:nvSpPr>
          <p:cNvPr id="3" name="Rectangle 2"/>
          <p:cNvSpPr/>
          <p:nvPr/>
        </p:nvSpPr>
        <p:spPr bwMode="auto">
          <a:xfrm>
            <a:off x="1191" y="3053564"/>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 name="Rectangle 3"/>
          <p:cNvSpPr/>
          <p:nvPr/>
        </p:nvSpPr>
        <p:spPr>
          <a:xfrm>
            <a:off x="334623" y="4185757"/>
            <a:ext cx="2912977"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Reliable?</a:t>
            </a:r>
          </a:p>
        </p:txBody>
      </p:sp>
      <p:sp>
        <p:nvSpPr>
          <p:cNvPr id="5" name="Rectangle 4"/>
          <p:cNvSpPr/>
          <p:nvPr/>
        </p:nvSpPr>
        <p:spPr>
          <a:xfrm>
            <a:off x="6742113" y="4797467"/>
            <a:ext cx="2438399" cy="415498"/>
          </a:xfrm>
          <a:prstGeom prst="rect">
            <a:avLst/>
          </a:prstGeom>
          <a:solidFill>
            <a:schemeClr val="accent5">
              <a:lumMod val="50000"/>
            </a:schemeClr>
          </a:solidFill>
        </p:spPr>
        <p:txBody>
          <a:bodyPr wrap="square">
            <a:spAutoFit/>
          </a:bodyPr>
          <a:lstStyle/>
          <a:p>
            <a:r>
              <a:rPr lang="nl-BE" sz="1050" dirty="0">
                <a:solidFill>
                  <a:schemeClr val="bg1"/>
                </a:solidFill>
              </a:rPr>
              <a:t>Picture: flickr.com/photos/drmartin/</a:t>
            </a:r>
          </a:p>
        </p:txBody>
      </p:sp>
    </p:spTree>
    <p:extLst>
      <p:ext uri="{BB962C8B-B14F-4D97-AF65-F5344CB8AC3E}">
        <p14:creationId xmlns:p14="http://schemas.microsoft.com/office/powerpoint/2010/main" val="39573662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 y="-1"/>
            <a:ext cx="9141619" cy="6088318"/>
          </a:xfrm>
          <a:prstGeom prst="rect">
            <a:avLst/>
          </a:prstGeom>
        </p:spPr>
      </p:pic>
      <p:sp>
        <p:nvSpPr>
          <p:cNvPr id="3" name="Rectangle 2"/>
          <p:cNvSpPr/>
          <p:nvPr/>
        </p:nvSpPr>
        <p:spPr bwMode="auto">
          <a:xfrm>
            <a:off x="1191" y="3053564"/>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 name="Rectangle 3"/>
          <p:cNvSpPr/>
          <p:nvPr/>
        </p:nvSpPr>
        <p:spPr>
          <a:xfrm>
            <a:off x="334622" y="4185757"/>
            <a:ext cx="4488152"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Take </a:t>
            </a:r>
            <a:r>
              <a:rPr lang="en-US" sz="6000" spc="-75" dirty="0">
                <a:solidFill>
                  <a:srgbClr val="00B0F0"/>
                </a:solidFill>
                <a:latin typeface="Segoe UI Light" pitchFamily="34" charset="0"/>
              </a:rPr>
              <a:t>Backups</a:t>
            </a:r>
            <a:r>
              <a:rPr lang="en-US" sz="6000" spc="-75" dirty="0">
                <a:gradFill>
                  <a:gsLst>
                    <a:gs pos="0">
                      <a:srgbClr val="FBFBFB"/>
                    </a:gs>
                    <a:gs pos="100000">
                      <a:srgbClr val="FBFBFB"/>
                    </a:gs>
                  </a:gsLst>
                  <a:lin ang="5400000" scaled="0"/>
                </a:gradFill>
                <a:latin typeface="Segoe UI Light" pitchFamily="34" charset="0"/>
              </a:rPr>
              <a:t>!</a:t>
            </a:r>
          </a:p>
        </p:txBody>
      </p:sp>
    </p:spTree>
    <p:extLst>
      <p:ext uri="{BB962C8B-B14F-4D97-AF65-F5344CB8AC3E}">
        <p14:creationId xmlns:p14="http://schemas.microsoft.com/office/powerpoint/2010/main" val="42685821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dirty="0"/>
          </a:p>
        </p:txBody>
      </p:sp>
      <p:sp>
        <p:nvSpPr>
          <p:cNvPr id="3" name="Plassholder for tekst 2"/>
          <p:cNvSpPr>
            <a:spLocks noGrp="1"/>
          </p:cNvSpPr>
          <p:nvPr>
            <p:ph type="body" sz="quarter" idx="10"/>
          </p:nvPr>
        </p:nvSpPr>
        <p:spPr/>
        <p:txBody>
          <a:bodyPr/>
          <a:lstStyle/>
          <a:p>
            <a:endParaRPr lang="nb-NO"/>
          </a:p>
        </p:txBody>
      </p:sp>
      <p:pic>
        <p:nvPicPr>
          <p:cNvPr id="5" name="Picture 4">
            <a:extLst>
              <a:ext uri="{FF2B5EF4-FFF2-40B4-BE49-F238E27FC236}">
                <a16:creationId xmlns:a16="http://schemas.microsoft.com/office/drawing/2014/main" id="{60BA62BA-5D12-49B6-91B0-28813F5F2CCC}"/>
              </a:ext>
            </a:extLst>
          </p:cNvPr>
          <p:cNvPicPr>
            <a:picLocks noChangeAspect="1"/>
          </p:cNvPicPr>
          <p:nvPr/>
        </p:nvPicPr>
        <p:blipFill>
          <a:blip r:embed="rId3"/>
          <a:stretch>
            <a:fillRect/>
          </a:stretch>
        </p:blipFill>
        <p:spPr>
          <a:xfrm>
            <a:off x="0" y="0"/>
            <a:ext cx="9144000" cy="6096988"/>
          </a:xfrm>
          <a:prstGeom prst="rect">
            <a:avLst/>
          </a:prstGeom>
        </p:spPr>
      </p:pic>
      <p:sp>
        <p:nvSpPr>
          <p:cNvPr id="6" name="Rectangle 5">
            <a:extLst>
              <a:ext uri="{FF2B5EF4-FFF2-40B4-BE49-F238E27FC236}">
                <a16:creationId xmlns:a16="http://schemas.microsoft.com/office/drawing/2014/main" id="{89835786-E637-429D-A4A5-F17ACFE45678}"/>
              </a:ext>
            </a:extLst>
          </p:cNvPr>
          <p:cNvSpPr/>
          <p:nvPr/>
        </p:nvSpPr>
        <p:spPr bwMode="auto">
          <a:xfrm>
            <a:off x="1191" y="3053564"/>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0F95E6F5-601F-4C6D-8F17-5B7FFBD9DD66}"/>
              </a:ext>
            </a:extLst>
          </p:cNvPr>
          <p:cNvSpPr/>
          <p:nvPr/>
        </p:nvSpPr>
        <p:spPr>
          <a:xfrm>
            <a:off x="334622" y="4185757"/>
            <a:ext cx="3680816"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No… </a:t>
            </a:r>
            <a:r>
              <a:rPr lang="en-US" sz="6000" spc="-75" dirty="0">
                <a:solidFill>
                  <a:srgbClr val="00B0F0"/>
                </a:solidFill>
                <a:latin typeface="Segoe UI Light" pitchFamily="34" charset="0"/>
              </a:rPr>
              <a:t>Relax!</a:t>
            </a:r>
            <a:endParaRPr lang="en-US" sz="6000" spc="-75" dirty="0">
              <a:gradFill>
                <a:gsLst>
                  <a:gs pos="0">
                    <a:srgbClr val="FBFBFB"/>
                  </a:gs>
                  <a:gs pos="100000">
                    <a:srgbClr val="FBFBFB"/>
                  </a:gs>
                </a:gsLst>
                <a:lin ang="5400000" scaled="0"/>
              </a:gradFill>
              <a:latin typeface="Segoe UI Light" pitchFamily="34" charset="0"/>
            </a:endParaRPr>
          </a:p>
        </p:txBody>
      </p:sp>
    </p:spTree>
    <p:extLst>
      <p:ext uri="{BB962C8B-B14F-4D97-AF65-F5344CB8AC3E}">
        <p14:creationId xmlns:p14="http://schemas.microsoft.com/office/powerpoint/2010/main" val="26403914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9EDD2-6A0B-48F5-A965-B6FA9F882C78}"/>
              </a:ext>
            </a:extLst>
          </p:cNvPr>
          <p:cNvSpPr>
            <a:spLocks noGrp="1"/>
          </p:cNvSpPr>
          <p:nvPr>
            <p:ph type="title"/>
          </p:nvPr>
        </p:nvSpPr>
        <p:spPr/>
        <p:txBody>
          <a:bodyPr/>
          <a:lstStyle/>
          <a:p>
            <a:r>
              <a:rPr lang="en-US" dirty="0"/>
              <a:t>Check the job</a:t>
            </a:r>
          </a:p>
        </p:txBody>
      </p:sp>
      <p:sp>
        <p:nvSpPr>
          <p:cNvPr id="3" name="Text Placeholder 2">
            <a:extLst>
              <a:ext uri="{FF2B5EF4-FFF2-40B4-BE49-F238E27FC236}">
                <a16:creationId xmlns:a16="http://schemas.microsoft.com/office/drawing/2014/main" id="{ECE3C50D-CEB4-41D9-9A2D-F44236240133}"/>
              </a:ext>
            </a:extLst>
          </p:cNvPr>
          <p:cNvSpPr>
            <a:spLocks noGrp="1"/>
          </p:cNvSpPr>
          <p:nvPr>
            <p:ph type="body" sz="quarter" idx="10"/>
          </p:nvPr>
        </p:nvSpPr>
        <p:spPr>
          <a:xfrm>
            <a:off x="389436" y="1085850"/>
            <a:ext cx="8363938" cy="3718148"/>
          </a:xfrm>
        </p:spPr>
        <p:txBody>
          <a:bodyPr/>
          <a:lstStyle/>
          <a:p>
            <a:pPr marL="342900" indent="-342900">
              <a:buFont typeface="Arial" panose="020B0604020202020204" pitchFamily="34" charset="0"/>
              <a:buChar char="•"/>
            </a:pPr>
            <a:r>
              <a:rPr lang="en-US" dirty="0"/>
              <a:t>Get-</a:t>
            </a:r>
            <a:r>
              <a:rPr lang="en-US" dirty="0" err="1"/>
              <a:t>Dedupjob</a:t>
            </a:r>
            <a:r>
              <a:rPr lang="en-US" dirty="0"/>
              <a:t> / Get-</a:t>
            </a:r>
            <a:r>
              <a:rPr lang="en-US" dirty="0" err="1"/>
              <a:t>DedupStatus</a:t>
            </a:r>
            <a:r>
              <a:rPr lang="en-US" dirty="0"/>
              <a:t> / Get-</a:t>
            </a:r>
            <a:r>
              <a:rPr lang="en-US" dirty="0" err="1"/>
              <a:t>DedupVolume</a:t>
            </a:r>
            <a:endParaRPr lang="en-US" dirty="0"/>
          </a:p>
          <a:p>
            <a:pPr marL="342900" indent="-342900">
              <a:buFont typeface="Arial" panose="020B0604020202020204" pitchFamily="34" charset="0"/>
              <a:buChar char="•"/>
            </a:pPr>
            <a:r>
              <a:rPr lang="en-US" dirty="0"/>
              <a:t>Task Manager!</a:t>
            </a:r>
          </a:p>
          <a:p>
            <a:pPr marL="342900" indent="-342900">
              <a:buFont typeface="Arial" panose="020B0604020202020204" pitchFamily="34" charset="0"/>
              <a:buChar char="•"/>
            </a:pPr>
            <a:endParaRPr lang="en-US" dirty="0"/>
          </a:p>
          <a:p>
            <a:endParaRPr lang="en-US" dirty="0"/>
          </a:p>
        </p:txBody>
      </p:sp>
      <p:pic>
        <p:nvPicPr>
          <p:cNvPr id="1026" name="Picture 2" descr="https://i2.wp.com/www.checkyourlogs.net/wp-content/uploads/2018/10/100718_0131_TheCaseofUp20.png?zoom=2.4024921655654907&amp;w=1080">
            <a:extLst>
              <a:ext uri="{FF2B5EF4-FFF2-40B4-BE49-F238E27FC236}">
                <a16:creationId xmlns:a16="http://schemas.microsoft.com/office/drawing/2014/main" id="{952B3A4B-7951-429C-B7D2-FD7085C5D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427734"/>
            <a:ext cx="525780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56973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A762C-9B54-4D84-B126-0E62784CDBC7}"/>
              </a:ext>
            </a:extLst>
          </p:cNvPr>
          <p:cNvSpPr>
            <a:spLocks noGrp="1"/>
          </p:cNvSpPr>
          <p:nvPr>
            <p:ph type="title"/>
          </p:nvPr>
        </p:nvSpPr>
        <p:spPr/>
        <p:txBody>
          <a:bodyPr/>
          <a:lstStyle/>
          <a:p>
            <a:r>
              <a:rPr lang="en-US" dirty="0"/>
              <a:t>Not fast enough?</a:t>
            </a:r>
          </a:p>
        </p:txBody>
      </p:sp>
      <p:sp>
        <p:nvSpPr>
          <p:cNvPr id="3" name="Text Placeholder 2">
            <a:extLst>
              <a:ext uri="{FF2B5EF4-FFF2-40B4-BE49-F238E27FC236}">
                <a16:creationId xmlns:a16="http://schemas.microsoft.com/office/drawing/2014/main" id="{1745CEF2-3B01-4D28-AE53-D1539BED9BB4}"/>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hlinkClick r:id="rId2"/>
              </a:rPr>
              <a:t>https://deploymentbunny.com/2017/04/28/powershell-is-king-a-data-deduplication-script-that-run-the-optimizationgarbage-collection-and-scrubbing-in-a-single-sweep-including-progress/</a:t>
            </a:r>
            <a:r>
              <a:rPr lang="en-US" dirty="0"/>
              <a:t> (Mikael Nystrom)</a:t>
            </a:r>
          </a:p>
          <a:p>
            <a:pPr marL="342900" indent="-342900">
              <a:buFont typeface="Arial" panose="020B0604020202020204" pitchFamily="34" charset="0"/>
              <a:buChar char="•"/>
            </a:pPr>
            <a:r>
              <a:rPr lang="en-US" dirty="0"/>
              <a:t>Check </a:t>
            </a:r>
            <a:r>
              <a:rPr lang="en-US" b="1" dirty="0"/>
              <a:t>fsdmhost.exe</a:t>
            </a:r>
            <a:r>
              <a:rPr lang="en-US" dirty="0"/>
              <a:t> (Thanks Dave Kawula!)</a:t>
            </a:r>
          </a:p>
        </p:txBody>
      </p:sp>
      <p:pic>
        <p:nvPicPr>
          <p:cNvPr id="5" name="Picture 4">
            <a:extLst>
              <a:ext uri="{FF2B5EF4-FFF2-40B4-BE49-F238E27FC236}">
                <a16:creationId xmlns:a16="http://schemas.microsoft.com/office/drawing/2014/main" id="{2B5ECA8A-881C-4310-AB99-533CB64BA005}"/>
              </a:ext>
            </a:extLst>
          </p:cNvPr>
          <p:cNvPicPr>
            <a:picLocks noChangeAspect="1"/>
          </p:cNvPicPr>
          <p:nvPr/>
        </p:nvPicPr>
        <p:blipFill>
          <a:blip r:embed="rId3"/>
          <a:stretch>
            <a:fillRect/>
          </a:stretch>
        </p:blipFill>
        <p:spPr>
          <a:xfrm>
            <a:off x="1259632" y="3364701"/>
            <a:ext cx="6105570" cy="1385898"/>
          </a:xfrm>
          <a:prstGeom prst="rect">
            <a:avLst/>
          </a:prstGeom>
        </p:spPr>
      </p:pic>
    </p:spTree>
    <p:extLst>
      <p:ext uri="{BB962C8B-B14F-4D97-AF65-F5344CB8AC3E}">
        <p14:creationId xmlns:p14="http://schemas.microsoft.com/office/powerpoint/2010/main" val="238935256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BC01DE-AA13-4BE7-ABBA-9D1CC3C32DB4}"/>
              </a:ext>
            </a:extLst>
          </p:cNvPr>
          <p:cNvPicPr>
            <a:picLocks noChangeAspect="1"/>
          </p:cNvPicPr>
          <p:nvPr/>
        </p:nvPicPr>
        <p:blipFill>
          <a:blip r:embed="rId2"/>
          <a:stretch>
            <a:fillRect/>
          </a:stretch>
        </p:blipFill>
        <p:spPr>
          <a:xfrm>
            <a:off x="0" y="0"/>
            <a:ext cx="9144000" cy="6094476"/>
          </a:xfrm>
          <a:prstGeom prst="rect">
            <a:avLst/>
          </a:prstGeom>
        </p:spPr>
      </p:pic>
      <p:sp>
        <p:nvSpPr>
          <p:cNvPr id="6" name="Rectangle 5">
            <a:extLst>
              <a:ext uri="{FF2B5EF4-FFF2-40B4-BE49-F238E27FC236}">
                <a16:creationId xmlns:a16="http://schemas.microsoft.com/office/drawing/2014/main" id="{9A433B0A-7BFA-468D-87E2-1A5C7D853DE0}"/>
              </a:ext>
            </a:extLst>
          </p:cNvPr>
          <p:cNvSpPr/>
          <p:nvPr/>
        </p:nvSpPr>
        <p:spPr bwMode="auto">
          <a:xfrm>
            <a:off x="1191" y="3053564"/>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7" name="Rectangle 6">
            <a:extLst>
              <a:ext uri="{FF2B5EF4-FFF2-40B4-BE49-F238E27FC236}">
                <a16:creationId xmlns:a16="http://schemas.microsoft.com/office/drawing/2014/main" id="{2A410187-CB75-4456-AC32-545D7F5BBF2D}"/>
              </a:ext>
            </a:extLst>
          </p:cNvPr>
          <p:cNvSpPr/>
          <p:nvPr/>
        </p:nvSpPr>
        <p:spPr>
          <a:xfrm>
            <a:off x="334622" y="4185757"/>
            <a:ext cx="8478475"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ReFS &amp; </a:t>
            </a:r>
            <a:r>
              <a:rPr lang="en-US" sz="6000" spc="-75" dirty="0" err="1">
                <a:gradFill>
                  <a:gsLst>
                    <a:gs pos="0">
                      <a:srgbClr val="FBFBFB"/>
                    </a:gs>
                    <a:gs pos="100000">
                      <a:srgbClr val="FBFBFB"/>
                    </a:gs>
                  </a:gsLst>
                  <a:lin ang="5400000" scaled="0"/>
                </a:gradFill>
                <a:latin typeface="Segoe UI Light" pitchFamily="34" charset="0"/>
              </a:rPr>
              <a:t>Dedup</a:t>
            </a:r>
            <a:r>
              <a:rPr lang="en-US" sz="6000" spc="-75" dirty="0">
                <a:gradFill>
                  <a:gsLst>
                    <a:gs pos="0">
                      <a:srgbClr val="FBFBFB"/>
                    </a:gs>
                    <a:gs pos="100000">
                      <a:srgbClr val="FBFBFB"/>
                    </a:gs>
                  </a:gsLst>
                  <a:lin ang="5400000" scaled="0"/>
                </a:gradFill>
                <a:latin typeface="Segoe UI Light" pitchFamily="34" charset="0"/>
              </a:rPr>
              <a:t>... </a:t>
            </a:r>
            <a:r>
              <a:rPr lang="en-US" sz="6000" spc="-75" dirty="0">
                <a:solidFill>
                  <a:srgbClr val="00B0F0"/>
                </a:solidFill>
                <a:latin typeface="Segoe UI Light" pitchFamily="34" charset="0"/>
              </a:rPr>
              <a:t>Together?</a:t>
            </a:r>
          </a:p>
        </p:txBody>
      </p:sp>
    </p:spTree>
    <p:extLst>
      <p:ext uri="{BB962C8B-B14F-4D97-AF65-F5344CB8AC3E}">
        <p14:creationId xmlns:p14="http://schemas.microsoft.com/office/powerpoint/2010/main" val="31092899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83C4E2-0382-41F6-B18C-4A2658D35BB4}"/>
              </a:ext>
            </a:extLst>
          </p:cNvPr>
          <p:cNvSpPr/>
          <p:nvPr/>
        </p:nvSpPr>
        <p:spPr>
          <a:xfrm>
            <a:off x="971600" y="2248585"/>
            <a:ext cx="7056784" cy="369332"/>
          </a:xfrm>
          <a:prstGeom prst="rect">
            <a:avLst/>
          </a:prstGeom>
        </p:spPr>
        <p:txBody>
          <a:bodyPr wrap="square">
            <a:spAutoFit/>
          </a:bodyPr>
          <a:lstStyle/>
          <a:p>
            <a:r>
              <a:rPr lang="nb-NO" dirty="0"/>
              <a:t>https://github.com/nordicinfrastructureconference/2019</a:t>
            </a:r>
          </a:p>
        </p:txBody>
      </p:sp>
      <p:sp>
        <p:nvSpPr>
          <p:cNvPr id="3" name="Rectangle 2">
            <a:extLst>
              <a:ext uri="{FF2B5EF4-FFF2-40B4-BE49-F238E27FC236}">
                <a16:creationId xmlns:a16="http://schemas.microsoft.com/office/drawing/2014/main" id="{45A4B119-C7C7-4B55-92C6-ACC0081223DB}"/>
              </a:ext>
            </a:extLst>
          </p:cNvPr>
          <p:cNvSpPr/>
          <p:nvPr/>
        </p:nvSpPr>
        <p:spPr>
          <a:xfrm>
            <a:off x="827584" y="1491630"/>
            <a:ext cx="6930009" cy="369332"/>
          </a:xfrm>
          <a:prstGeom prst="rect">
            <a:avLst/>
          </a:prstGeom>
        </p:spPr>
        <p:txBody>
          <a:bodyPr wrap="square">
            <a:spAutoFit/>
          </a:bodyPr>
          <a:lstStyle/>
          <a:p>
            <a:r>
              <a:rPr lang="nb-NO" dirty="0"/>
              <a:t>Slides and demos from </a:t>
            </a:r>
            <a:r>
              <a:rPr lang="nb-NO" dirty="0" err="1"/>
              <a:t>the</a:t>
            </a:r>
            <a:r>
              <a:rPr lang="nb-NO" dirty="0"/>
              <a:t> </a:t>
            </a:r>
            <a:r>
              <a:rPr lang="nb-NO" dirty="0" err="1"/>
              <a:t>conference</a:t>
            </a:r>
            <a:r>
              <a:rPr lang="nb-NO" dirty="0"/>
              <a:t> </a:t>
            </a:r>
            <a:r>
              <a:rPr lang="nb-NO" dirty="0" err="1"/>
              <a:t>will</a:t>
            </a:r>
            <a:r>
              <a:rPr lang="nb-NO" dirty="0"/>
              <a:t> be </a:t>
            </a:r>
            <a:r>
              <a:rPr lang="nb-NO" dirty="0" err="1"/>
              <a:t>available</a:t>
            </a:r>
            <a:r>
              <a:rPr lang="nb-NO" dirty="0"/>
              <a:t> at </a:t>
            </a:r>
          </a:p>
        </p:txBody>
      </p:sp>
    </p:spTree>
    <p:extLst>
      <p:ext uri="{BB962C8B-B14F-4D97-AF65-F5344CB8AC3E}">
        <p14:creationId xmlns:p14="http://schemas.microsoft.com/office/powerpoint/2010/main" val="21283957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31766"/>
      </p:ext>
    </p:extLst>
  </p:cSld>
  <p:clrMapOvr>
    <a:masterClrMapping/>
  </p:clrMapOvr>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2E3683E4EEBD4DB70A707115777C23" ma:contentTypeVersion="6" ma:contentTypeDescription="Create a new document." ma:contentTypeScope="" ma:versionID="d4f02190e8a7a461ef0b1e91bc5bb4f3">
  <xsd:schema xmlns:xsd="http://www.w3.org/2001/XMLSchema" xmlns:xs="http://www.w3.org/2001/XMLSchema" xmlns:p="http://schemas.microsoft.com/office/2006/metadata/properties" xmlns:ns2="7d1acd87-1e3d-4a83-a83e-17ca29b9c4be" xmlns:ns3="f912454f-debc-4c21-b98b-fc83e328c6c8" targetNamespace="http://schemas.microsoft.com/office/2006/metadata/properties" ma:root="true" ma:fieldsID="6a2ea85282adc4ca35bc9d8a33984994" ns2:_="" ns3:_="">
    <xsd:import namespace="7d1acd87-1e3d-4a83-a83e-17ca29b9c4be"/>
    <xsd:import namespace="f912454f-debc-4c21-b98b-fc83e328c6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1acd87-1e3d-4a83-a83e-17ca29b9c4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12454f-debc-4c21-b98b-fc83e328c6c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7147CC-B5D4-4F25-A41A-0E0686D6599D}">
  <ds:schemaRefs>
    <ds:schemaRef ds:uri="http://schemas.microsoft.com/sharepoint/v3/contenttype/forms"/>
  </ds:schemaRefs>
</ds:datastoreItem>
</file>

<file path=customXml/itemProps2.xml><?xml version="1.0" encoding="utf-8"?>
<ds:datastoreItem xmlns:ds="http://schemas.openxmlformats.org/officeDocument/2006/customXml" ds:itemID="{3397C033-6524-4F85-AD63-51A5DB620978}">
  <ds:schemaRefs>
    <ds:schemaRef ds:uri="http://purl.org/dc/elements/1.1/"/>
    <ds:schemaRef ds:uri="http://schemas.microsoft.com/office/2006/metadata/properties"/>
    <ds:schemaRef ds:uri="f912454f-debc-4c21-b98b-fc83e328c6c8"/>
    <ds:schemaRef ds:uri="http://purl.org/dc/terms/"/>
    <ds:schemaRef ds:uri="http://schemas.openxmlformats.org/package/2006/metadata/core-properties"/>
    <ds:schemaRef ds:uri="7d1acd87-1e3d-4a83-a83e-17ca29b9c4be"/>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589D5C0D-B6C2-491A-89DD-0FE8BC30DB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1acd87-1e3d-4a83-a83e-17ca29b9c4be"/>
    <ds:schemaRef ds:uri="f912454f-debc-4c21-b98b-fc83e328c6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PPT-mal_NIC.potx</Template>
  <TotalTime>4333</TotalTime>
  <Words>3895</Words>
  <Application>Microsoft Office PowerPoint</Application>
  <PresentationFormat>On-screen Show (16:9)</PresentationFormat>
  <Paragraphs>615</Paragraphs>
  <Slides>98</Slides>
  <Notes>57</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98</vt:i4>
      </vt:variant>
    </vt:vector>
  </HeadingPairs>
  <TitlesOfParts>
    <vt:vector size="111" baseType="lpstr">
      <vt:lpstr>Arial</vt:lpstr>
      <vt:lpstr>Calibri</vt:lpstr>
      <vt:lpstr>Consolas</vt:lpstr>
      <vt:lpstr>Courier New</vt:lpstr>
      <vt:lpstr>Lucida Console</vt:lpstr>
      <vt:lpstr>Mangal</vt:lpstr>
      <vt:lpstr>Museo Sans 100</vt:lpstr>
      <vt:lpstr>Museo Sans 300</vt:lpstr>
      <vt:lpstr>Segoe</vt:lpstr>
      <vt:lpstr>Segoe UI</vt:lpstr>
      <vt:lpstr>Segoe UI Light</vt:lpstr>
      <vt:lpstr>Verdana</vt:lpstr>
      <vt:lpstr>PPT-mal_NIC</vt:lpstr>
      <vt:lpstr>PowerPoint Presentation</vt:lpstr>
      <vt:lpstr>ReFS and Data Dedup – The 2019 edition  Mike Resseler – Director Product Management, R&amp;D @ Veeam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 Models</vt:lpstr>
      <vt:lpstr>Simple ReFS volume</vt:lpstr>
      <vt:lpstr>Storage Spaces</vt:lpstr>
      <vt:lpstr>Storage Spaces Direct</vt:lpstr>
      <vt:lpstr>NTFS versus ReFS</vt:lpstr>
      <vt:lpstr>NTFS versus ReFS</vt:lpstr>
      <vt:lpstr>NTFS versus ReFS</vt:lpstr>
      <vt:lpstr>NTFS versus ReFS</vt:lpstr>
      <vt:lpstr>NTFS versus ReFS</vt:lpstr>
      <vt:lpstr>Mirror-accelerated Parity</vt:lpstr>
      <vt:lpstr>How it works</vt:lpstr>
      <vt:lpstr>How it works</vt:lpstr>
      <vt:lpstr>How it works</vt:lpstr>
      <vt:lpstr>Writes to mirror</vt:lpstr>
      <vt:lpstr>Writes to mirror, reallocated from Parity</vt:lpstr>
      <vt:lpstr>Writes to parity</vt:lpstr>
      <vt:lpstr>IO performance </vt:lpstr>
      <vt:lpstr>ReFS compaction</vt:lpstr>
      <vt:lpstr>Performance optimizations</vt:lpstr>
      <vt:lpstr>Performance optimizations</vt:lpstr>
      <vt:lpstr>Sparse VDL</vt:lpstr>
      <vt:lpstr>Demo </vt:lpstr>
      <vt:lpstr>Block Cloning</vt:lpstr>
      <vt:lpstr>How does it work</vt:lpstr>
      <vt:lpstr>How does it work</vt:lpstr>
      <vt:lpstr>How does it work</vt:lpstr>
      <vt:lpstr>Hyper-V Example</vt:lpstr>
      <vt:lpstr>Integrity Streams</vt:lpstr>
      <vt:lpstr>How does it work</vt:lpstr>
      <vt:lpstr>PowerPoint Presentation</vt:lpstr>
      <vt:lpstr>4k versus 64k</vt:lpstr>
      <vt:lpstr>4k</vt:lpstr>
      <vt:lpstr>64k</vt:lpstr>
      <vt:lpstr>4k versus 64k: Per MFST</vt:lpstr>
      <vt:lpstr>4k versus 64k: From the field</vt:lpstr>
      <vt:lpstr>Good reads</vt:lpstr>
      <vt:lpstr>What we have learned…</vt:lpstr>
      <vt:lpstr>What we have learned…</vt:lpstr>
      <vt:lpstr>Counters</vt:lpstr>
      <vt:lpstr>Counters</vt:lpstr>
      <vt:lpstr>PowerPoint Presentation</vt:lpstr>
      <vt:lpstr>PowerPoint Presentation</vt:lpstr>
      <vt:lpstr>PowerPoint Presentation</vt:lpstr>
      <vt:lpstr>How does it work</vt:lpstr>
      <vt:lpstr>PowerPoint Presentation</vt:lpstr>
      <vt:lpstr>PowerPoint Presentation</vt:lpstr>
      <vt:lpstr>PowerPoint Presentation</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PowerShell</vt:lpstr>
      <vt:lpstr>Nothing happened YET</vt:lpstr>
      <vt:lpstr>PowerPoint Presentation</vt:lpstr>
      <vt:lpstr>PowerPoint Presentation</vt:lpstr>
      <vt:lpstr>PowerShell</vt:lpstr>
      <vt:lpstr>Usage Type?</vt:lpstr>
      <vt:lpstr>Usage Type?</vt:lpstr>
      <vt:lpstr>Usage Type?</vt:lpstr>
      <vt:lpstr>PowerPoint Presentation</vt:lpstr>
      <vt:lpstr>PowerShell is your friend</vt:lpstr>
      <vt:lpstr>PowerShell is your friend</vt:lpstr>
      <vt:lpstr>PowerPoint Presentation</vt:lpstr>
      <vt:lpstr>Jobs</vt:lpstr>
      <vt:lpstr>Jobs</vt:lpstr>
      <vt:lpstr>Available job-wide settings</vt:lpstr>
      <vt:lpstr>PowerPoint Presentation</vt:lpstr>
      <vt:lpstr>PowerPoint Presentation</vt:lpstr>
      <vt:lpstr>Available volume-wide settings</vt:lpstr>
      <vt:lpstr>PowerPoint Presentation</vt:lpstr>
      <vt:lpstr>PowerPoint Presentation</vt:lpstr>
      <vt:lpstr>Available system-wide settings</vt:lpstr>
      <vt:lpstr>Benefits</vt:lpstr>
      <vt:lpstr>PowerPoint Presentation</vt:lpstr>
      <vt:lpstr>PowerPoint Presentation</vt:lpstr>
      <vt:lpstr>PowerPoint Presentation</vt:lpstr>
      <vt:lpstr>PowerPoint Presentation</vt:lpstr>
      <vt:lpstr>PowerPoint Presentation</vt:lpstr>
      <vt:lpstr>PowerPoint Presentation</vt:lpstr>
      <vt:lpstr>Check the job</vt:lpstr>
      <vt:lpstr>Not fast enough?</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Mike Resseler</cp:lastModifiedBy>
  <cp:revision>81</cp:revision>
  <dcterms:created xsi:type="dcterms:W3CDTF">2012-11-21T10:27:26Z</dcterms:created>
  <dcterms:modified xsi:type="dcterms:W3CDTF">2019-02-15T09:16:16Z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0x010100782E3683E4EEBD4DB70A707115777C23</vt:lpwstr>
  </property>
</Properties>
</file>